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4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2" r:id="rId3"/>
    <p:sldId id="300" r:id="rId4"/>
    <p:sldId id="320" r:id="rId5"/>
    <p:sldId id="314" r:id="rId6"/>
    <p:sldId id="322" r:id="rId7"/>
    <p:sldId id="321" r:id="rId8"/>
    <p:sldId id="324" r:id="rId9"/>
    <p:sldId id="323" r:id="rId10"/>
    <p:sldId id="325" r:id="rId11"/>
    <p:sldId id="326" r:id="rId12"/>
    <p:sldId id="327" r:id="rId13"/>
    <p:sldId id="328" r:id="rId14"/>
    <p:sldId id="284" r:id="rId15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DDDD"/>
    <a:srgbClr val="C0C0C0"/>
    <a:srgbClr val="5F5F5F"/>
    <a:srgbClr val="808080"/>
    <a:srgbClr val="3366FF"/>
    <a:srgbClr val="99CCFF"/>
    <a:srgbClr val="77777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86" autoAdjust="0"/>
    <p:restoredTop sz="94664" autoAdjust="0"/>
  </p:normalViewPr>
  <p:slideViewPr>
    <p:cSldViewPr>
      <p:cViewPr>
        <p:scale>
          <a:sx n="75" d="100"/>
          <a:sy n="75" d="100"/>
        </p:scale>
        <p:origin x="-1068" y="-7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CAC56A-192B-47D2-83EB-1D2DDF56949E}" type="datetimeFigureOut">
              <a:rPr lang="sr-Latn-CS"/>
              <a:pPr/>
              <a:t>21.10.2011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AE6D47-AC1C-4C24-BA02-38D71BBE8AEF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739097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endParaRPr lang="sr-Latn-CS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endParaRPr lang="sr-Latn-C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206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endParaRPr lang="sr-Latn-CS"/>
          </a:p>
        </p:txBody>
      </p:sp>
      <p:sp>
        <p:nvSpPr>
          <p:cNvPr id="206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fld id="{BC39AADB-FE9E-4976-B7B0-A7D31B594727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623984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07A5A6-09F4-40D9-9B6D-1D81CC7F87FD}" type="slidenum">
              <a:rPr lang="hr-HR"/>
              <a:pPr/>
              <a:t>2</a:t>
            </a:fld>
            <a:endParaRPr lang="hr-HR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397400-1B37-4684-B17B-1AFA1728CD1E}" type="slidenum">
              <a:rPr lang="hr-HR"/>
              <a:pPr/>
              <a:t>3</a:t>
            </a:fld>
            <a:endParaRPr lang="hr-HR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4F6E3E-C4AA-4467-B593-7366BE9DFBD6}" type="slidenum">
              <a:rPr lang="hr-HR"/>
              <a:pPr/>
              <a:t>5</a:t>
            </a:fld>
            <a:endParaRPr lang="hr-HR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045B4B-3713-4A2A-A4A9-82C0E4D0F061}" type="slidenum">
              <a:rPr lang="hr-HR"/>
              <a:pPr/>
              <a:t>6</a:t>
            </a:fld>
            <a:endParaRPr lang="hr-HR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FD92F-12A8-4838-A177-6603ADB19BF1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D4D07E-FA1F-494E-84A7-3A57D25C6CBF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9B5D3-2C61-42C0-ABB3-D6754EF61862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35535-08A3-4D90-A5EC-32CA9211C8F9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34ADD-6147-4B62-997A-D356A0ED677B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661B6-A1D2-4E06-9160-CDB100174D83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D7D7F8-E799-4011-9D81-FAF401A19788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C981A-CAFE-40D0-85B2-E172C6D90AC0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78F257-B962-4001-84FA-7C344A6FFDFE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DA349-0A94-4F01-8C62-7B1EB82FF427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2176C-4FCE-4AA3-8ECF-EF0FD13D92CD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8F177CC-9622-4C84-A32D-6F86EC737890}" type="slidenum">
              <a:rPr lang="hr-HR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eur-lex.europa.eu/LexUriServ/site/en/oj/2006/l_210/l_21020060731en00820093.pdf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poslovanje.eu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abbsproject.h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mepass.h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2492896"/>
            <a:ext cx="8172400" cy="2087562"/>
          </a:xfrm>
        </p:spPr>
        <p:txBody>
          <a:bodyPr>
            <a:normAutofit/>
          </a:bodyPr>
          <a:lstStyle/>
          <a:p>
            <a:pPr eaLnBrk="1" hangingPunct="1"/>
            <a:r>
              <a:rPr lang="hr-HR" sz="2900" dirty="0" smtClean="0">
                <a:solidFill>
                  <a:srgbClr val="6699FF"/>
                </a:solidFill>
                <a:latin typeface="Arial Rounded MT Bold" pitchFamily="34" charset="0"/>
              </a:rPr>
              <a:t/>
            </a:r>
            <a:br>
              <a:rPr lang="hr-HR" sz="2900" dirty="0" smtClean="0">
                <a:solidFill>
                  <a:srgbClr val="6699FF"/>
                </a:solidFill>
                <a:latin typeface="Arial Rounded MT Bold" pitchFamily="34" charset="0"/>
              </a:rPr>
            </a:br>
            <a:r>
              <a:rPr lang="hr-HR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Arial Unicode MS" pitchFamily="34" charset="-128"/>
                <a:cs typeface="Arial Unicode MS" pitchFamily="34" charset="-128"/>
              </a:rPr>
              <a:t>KORIŠTENJE SREDSTAVA EU ZA POTREBE RAZVOJA POSLOVANJA </a:t>
            </a:r>
            <a:r>
              <a:rPr lang="hr-HR" sz="2900" dirty="0" smtClean="0">
                <a:solidFill>
                  <a:srgbClr val="6699FF"/>
                </a:solidFill>
                <a:latin typeface="Arial Rounded MT Bold" pitchFamily="34" charset="0"/>
              </a:rPr>
              <a:t/>
            </a:r>
            <a:br>
              <a:rPr lang="hr-HR" sz="2900" dirty="0" smtClean="0">
                <a:solidFill>
                  <a:srgbClr val="6699FF"/>
                </a:solidFill>
                <a:latin typeface="Arial Rounded MT Bold" pitchFamily="34" charset="0"/>
              </a:rPr>
            </a:br>
            <a:endParaRPr lang="hr-HR" sz="29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85875" y="5949950"/>
            <a:ext cx="6400800" cy="701675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800" i="1" dirty="0" smtClean="0">
                <a:solidFill>
                  <a:schemeClr val="accent1">
                    <a:lumMod val="50000"/>
                  </a:schemeClr>
                </a:solidFill>
              </a:rPr>
              <a:t>Anita Trbuščić, viša stručna savjetnica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800" i="1" dirty="0" smtClean="0">
                <a:solidFill>
                  <a:schemeClr val="accent1">
                    <a:lumMod val="50000"/>
                  </a:schemeClr>
                </a:solidFill>
              </a:rPr>
              <a:t>Split, 22. listopada 2011.  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357313" y="785813"/>
            <a:ext cx="20465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hr-HR" sz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VLADA REPUBLIKE HRVATSKE</a:t>
            </a:r>
          </a:p>
          <a:p>
            <a:pPr algn="ctr">
              <a:spcBef>
                <a:spcPct val="0"/>
              </a:spcBef>
            </a:pPr>
            <a:endParaRPr lang="hr-HR" sz="12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2053" name="Picture 10" descr="GRB R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714375"/>
            <a:ext cx="903288" cy="8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1" descr="Logo MINGOR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7625" y="620713"/>
            <a:ext cx="1000125" cy="92868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5072063" y="785813"/>
            <a:ext cx="2524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hr-HR" sz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MINISTARSTVO GOSPODARSTVA, </a:t>
            </a:r>
          </a:p>
          <a:p>
            <a:pPr>
              <a:spcBef>
                <a:spcPct val="0"/>
              </a:spcBef>
              <a:defRPr/>
            </a:pPr>
            <a:r>
              <a:rPr lang="hr-HR" sz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RADA I PODUZETNIŠTVA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4581525"/>
            <a:ext cx="752475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2555875" y="2349500"/>
            <a:ext cx="6588125" cy="0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1692275" y="2492375"/>
            <a:ext cx="7451725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0" y="4724400"/>
            <a:ext cx="5076825" cy="0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24942"/>
          </a:xfrm>
        </p:spPr>
        <p:txBody>
          <a:bodyPr/>
          <a:lstStyle/>
          <a:p>
            <a:r>
              <a:rPr lang="hr-HR" sz="22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Operacija 2.1.3. Pružanje usluga savjetovanja malim i srednjim poduzetnicima</a:t>
            </a:r>
            <a:endParaRPr lang="hr-H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/>
          <a:lstStyle/>
          <a:p>
            <a:pPr>
              <a:spcAft>
                <a:spcPts val="1200"/>
              </a:spcAft>
              <a:buNone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Poduzetnicima će se pružati dvije vrste usluga:</a:t>
            </a:r>
          </a:p>
          <a:p>
            <a:pPr marL="800100" lvl="1" indent="-342900">
              <a:buFont typeface="+mj-lt"/>
              <a:buAutoNum type="arabicPeriod"/>
            </a:pPr>
            <a:r>
              <a:rPr lang="hr-HR" sz="2000" b="1" dirty="0" smtClean="0">
                <a:solidFill>
                  <a:schemeClr val="accent1">
                    <a:lumMod val="50000"/>
                  </a:schemeClr>
                </a:solidFill>
              </a:rPr>
              <a:t>Marketing i razvoj proizvoda</a:t>
            </a:r>
          </a:p>
          <a:p>
            <a:pPr marL="1200150" lvl="2" indent="-342900">
              <a:buFont typeface="Wingdings" pitchFamily="2" charset="2"/>
              <a:buChar char="§"/>
            </a:pPr>
            <a:r>
              <a:rPr lang="hr-HR" sz="1800" dirty="0" smtClean="0">
                <a:solidFill>
                  <a:schemeClr val="accent1">
                    <a:lumMod val="50000"/>
                  </a:schemeClr>
                </a:solidFill>
              </a:rPr>
              <a:t>Istraživanje tržišta – razumijevanje tržišta</a:t>
            </a:r>
          </a:p>
          <a:p>
            <a:pPr marL="1200150" lvl="2" indent="-342900">
              <a:buFont typeface="Wingdings" pitchFamily="2" charset="2"/>
              <a:buChar char="§"/>
            </a:pPr>
            <a:r>
              <a:rPr lang="hr-HR" sz="1800" dirty="0" smtClean="0">
                <a:solidFill>
                  <a:schemeClr val="accent1">
                    <a:lumMod val="50000"/>
                  </a:schemeClr>
                </a:solidFill>
              </a:rPr>
              <a:t>Praktični marketinški planovi</a:t>
            </a:r>
          </a:p>
          <a:p>
            <a:pPr marL="1200150" lvl="2" indent="-342900">
              <a:buFont typeface="Wingdings" pitchFamily="2" charset="2"/>
              <a:buChar char="§"/>
            </a:pPr>
            <a:r>
              <a:rPr lang="hr-HR" sz="1800" dirty="0" smtClean="0">
                <a:solidFill>
                  <a:schemeClr val="accent1">
                    <a:lumMod val="50000"/>
                  </a:schemeClr>
                </a:solidFill>
              </a:rPr>
              <a:t>Razvoj proizvoda – usklađivanje proizvoda s tržišnim potrebama</a:t>
            </a:r>
          </a:p>
          <a:p>
            <a:pPr marL="1200150" lvl="2" indent="-342900">
              <a:buFont typeface="Wingdings" pitchFamily="2" charset="2"/>
              <a:buChar char="§"/>
            </a:pPr>
            <a:r>
              <a:rPr lang="hr-HR" sz="1800" dirty="0" smtClean="0">
                <a:solidFill>
                  <a:schemeClr val="accent1">
                    <a:lumMod val="50000"/>
                  </a:schemeClr>
                </a:solidFill>
              </a:rPr>
              <a:t>Prodajni i distribucijski kanali</a:t>
            </a:r>
          </a:p>
          <a:p>
            <a:pPr marL="1200150" lvl="2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hr-HR" sz="1800" dirty="0" smtClean="0">
                <a:solidFill>
                  <a:schemeClr val="accent1">
                    <a:lumMod val="50000"/>
                  </a:schemeClr>
                </a:solidFill>
              </a:rPr>
              <a:t>Izvoz i međunarodni razvoj poslovanja</a:t>
            </a:r>
          </a:p>
          <a:p>
            <a:pPr marL="800100" lvl="1" indent="-342900">
              <a:buFont typeface="+mj-lt"/>
              <a:buAutoNum type="arabicPeriod"/>
            </a:pPr>
            <a:r>
              <a:rPr lang="hr-HR" sz="2000" b="1" dirty="0" smtClean="0">
                <a:solidFill>
                  <a:schemeClr val="accent1">
                    <a:lumMod val="50000"/>
                  </a:schemeClr>
                </a:solidFill>
              </a:rPr>
              <a:t>Poboljšanje kvalitete</a:t>
            </a:r>
          </a:p>
          <a:p>
            <a:pPr marL="1200150" lvl="2" indent="-342900">
              <a:buFont typeface="Wingdings" pitchFamily="2" charset="2"/>
              <a:buChar char="§"/>
            </a:pPr>
            <a:r>
              <a:rPr lang="hr-HR" sz="1800" dirty="0" smtClean="0">
                <a:solidFill>
                  <a:schemeClr val="accent1">
                    <a:lumMod val="50000"/>
                  </a:schemeClr>
                </a:solidFill>
              </a:rPr>
              <a:t>Kontrola kvalitete – sistematski pristup isporuci kvalitete</a:t>
            </a:r>
          </a:p>
          <a:p>
            <a:pPr marL="1200150" lvl="2" indent="-342900">
              <a:buFont typeface="Wingdings" pitchFamily="2" charset="2"/>
              <a:buChar char="§"/>
            </a:pPr>
            <a:r>
              <a:rPr lang="hr-HR" sz="1800" dirty="0" smtClean="0">
                <a:solidFill>
                  <a:schemeClr val="accent1">
                    <a:lumMod val="50000"/>
                  </a:schemeClr>
                </a:solidFill>
              </a:rPr>
              <a:t>Sustav upravljanja kvalitetom – postizanje dosljedne kvalitete</a:t>
            </a:r>
          </a:p>
          <a:p>
            <a:pPr marL="1200150" lvl="2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hr-HR" sz="1800" dirty="0" smtClean="0">
                <a:solidFill>
                  <a:schemeClr val="accent1">
                    <a:lumMod val="50000"/>
                  </a:schemeClr>
                </a:solidFill>
              </a:rPr>
              <a:t>Potpuno upravljanje kvalitetom – holistički pristup kvaliteti</a:t>
            </a:r>
          </a:p>
          <a:p>
            <a:pPr marL="400050">
              <a:buFont typeface="Arial" pitchFamily="34" charset="0"/>
              <a:buChar char="•"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Druga faza projekta</a:t>
            </a:r>
            <a:endParaRPr lang="hr-HR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700808"/>
            <a:ext cx="9144000" cy="0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8" descr="GRB R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15888"/>
            <a:ext cx="6445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27088" y="260350"/>
            <a:ext cx="24316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cs typeface="Arial" charset="0"/>
              </a:rPr>
              <a:t>VLADA REPUBLIKE HRVATSKE</a:t>
            </a:r>
            <a:endParaRPr lang="hr-HR" sz="1200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5868144" y="292100"/>
            <a:ext cx="2500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MINISTARSTVO GOSPODARSTVA, </a:t>
            </a:r>
          </a:p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RADA I PODUZETNIŠTVA</a:t>
            </a:r>
            <a:endParaRPr lang="hr-HR" sz="1200" dirty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8" name="Picture 11" descr="Logo MINGOR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115888"/>
            <a:ext cx="644525" cy="6445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pic>
        <p:nvPicPr>
          <p:cNvPr id="9" name="Picture 8" descr="http://t0.gstatic.com/images?q=tbn:ANd9GcTuVAFQbtWB8TJg7ntYmTYodfZn90WVcEabAEPLG-1FlPMbnH-NjZAH78XdX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088" y="6165850"/>
            <a:ext cx="10810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pPr lvl="1"/>
            <a:r>
              <a:rPr lang="sr-Latn-CS" sz="2000" b="1" dirty="0" smtClean="0">
                <a:solidFill>
                  <a:schemeClr val="accent1">
                    <a:lumMod val="50000"/>
                  </a:schemeClr>
                </a:solidFill>
              </a:rPr>
              <a:t>Operacija 2.1.6. Potpora povećanju konkurentnosti hrvatskog malog i srednjeg poduzetništva (grant shema)</a:t>
            </a:r>
            <a:endParaRPr lang="hr-HR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512"/>
          </a:xfrm>
        </p:spPr>
        <p:txBody>
          <a:bodyPr/>
          <a:lstStyle/>
          <a:p>
            <a:pPr>
              <a:buNone/>
            </a:pPr>
            <a:r>
              <a:rPr lang="hr-HR" sz="2400" b="1" u="sng" dirty="0" smtClean="0">
                <a:solidFill>
                  <a:schemeClr val="accent1">
                    <a:lumMod val="50000"/>
                  </a:schemeClr>
                </a:solidFill>
              </a:rPr>
              <a:t>Cilj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r-HR" sz="2200" dirty="0" smtClean="0">
                <a:solidFill>
                  <a:schemeClr val="accent1">
                    <a:lumMod val="50000"/>
                  </a:schemeClr>
                </a:solidFill>
              </a:rPr>
              <a:t>financiranje investicija povezanih sa inovativnim proizvodnim procesima i poboljšanjem poslovne efikasnosti</a:t>
            </a:r>
          </a:p>
          <a:p>
            <a:pPr marL="457200" indent="-457200" algn="just">
              <a:spcAft>
                <a:spcPts val="2400"/>
              </a:spcAft>
              <a:buFont typeface="+mj-lt"/>
              <a:buAutoNum type="arabicPeriod"/>
            </a:pPr>
            <a:r>
              <a:rPr lang="hr-HR" sz="2200" dirty="0" smtClean="0">
                <a:solidFill>
                  <a:schemeClr val="accent1">
                    <a:lumMod val="50000"/>
                  </a:schemeClr>
                </a:solidFill>
              </a:rPr>
              <a:t>učinkovito korištenje Strukturnih fondova koji će biti dostupni MSP</a:t>
            </a:r>
          </a:p>
          <a:p>
            <a:pPr marL="457200" indent="-457200" algn="just">
              <a:buNone/>
            </a:pPr>
            <a:r>
              <a:rPr lang="hr-HR" sz="2400" b="1" u="sng" dirty="0" smtClean="0">
                <a:solidFill>
                  <a:schemeClr val="accent1">
                    <a:lumMod val="50000"/>
                  </a:schemeClr>
                </a:solidFill>
              </a:rPr>
              <a:t>Svrha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r-HR" sz="2200" dirty="0" smtClean="0">
                <a:solidFill>
                  <a:schemeClr val="accent1">
                    <a:lumMod val="50000"/>
                  </a:schemeClr>
                </a:solidFill>
              </a:rPr>
              <a:t>podržavanje ulaganja u tehnologije i načine proizvodnje koji promoviraju  “zelenu ekonomiju” te povećavaju razvojni potencijal MSP kako bi stvarali nove i konkurentne proizvode koji su usklađeni s eko standardima i ostalim međunarodnim standardima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r-HR" sz="2200" dirty="0" smtClean="0">
                <a:solidFill>
                  <a:schemeClr val="accent1">
                    <a:lumMod val="50000"/>
                  </a:schemeClr>
                </a:solidFill>
              </a:rPr>
              <a:t>provođenjem grant sheme MSP stječu iskustvo o korištenju sredstava iz budućih Strukturnih fondova</a:t>
            </a:r>
          </a:p>
        </p:txBody>
      </p:sp>
      <p:pic>
        <p:nvPicPr>
          <p:cNvPr id="4" name="Picture 18" descr="GRB R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15888"/>
            <a:ext cx="6445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Logo MINGOR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115888"/>
            <a:ext cx="644525" cy="6445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27088" y="260350"/>
            <a:ext cx="24316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cs typeface="Arial" charset="0"/>
              </a:rPr>
              <a:t>VLADA REPUBLIKE HRVATSKE</a:t>
            </a:r>
            <a:endParaRPr lang="hr-HR" sz="1200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5868144" y="292100"/>
            <a:ext cx="2500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MINISTARSTVO GOSPODARSTVA, </a:t>
            </a:r>
          </a:p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RADA I PODUZETNIŠTVA</a:t>
            </a:r>
            <a:endParaRPr lang="hr-HR" sz="1200" dirty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556792"/>
            <a:ext cx="9144000" cy="0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http://t0.gstatic.com/images?q=tbn:ANd9GcTuVAFQbtWB8TJg7ntYmTYodfZn90WVcEabAEPLG-1FlPMbnH-NjZAH78XdX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088" y="6165850"/>
            <a:ext cx="10810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r>
              <a:rPr lang="sr-Latn-CS" sz="2000" b="1" dirty="0" smtClean="0">
                <a:solidFill>
                  <a:schemeClr val="accent1">
                    <a:lumMod val="50000"/>
                  </a:schemeClr>
                </a:solidFill>
              </a:rPr>
              <a:t>Operacija 2.1.6. Potpora povećanju konkurentnosti hrvatskog malog i srednjeg poduzetništva (grant shema)</a:t>
            </a:r>
            <a:endParaRPr lang="hr-HR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/>
          <a:lstStyle/>
          <a:p>
            <a:pPr>
              <a:spcAft>
                <a:spcPts val="1200"/>
              </a:spcAft>
              <a:buNone/>
            </a:pPr>
            <a:r>
              <a:rPr lang="hr-HR" sz="2200" dirty="0" smtClean="0">
                <a:solidFill>
                  <a:schemeClr val="accent1">
                    <a:lumMod val="50000"/>
                  </a:schemeClr>
                </a:solidFill>
              </a:rPr>
              <a:t>Aktivnosti koje će GS podržati: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Ulaganje u tehnologije i proizvodne metode povezane s uvođenjem energetske učinkovitosti i eko standarda (uključujući obnovljive izvore energije) u proizvodne procese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Utvrđivanje i uvođenje procedura za testiranje i certificiranje proizvoda kako bi se osigurala usuglašenost s međunarodnim standardima kvalitete (to uključuje ulaganje u know-how, licence, ulaganje u eko znak,pripremu tehničkih specifikacija za eko proizvode i slično)</a:t>
            </a:r>
          </a:p>
          <a:p>
            <a:pPr lvl="1">
              <a:buFont typeface="Wingdings" pitchFamily="2" charset="2"/>
              <a:buChar char="Ø"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Trening osoblja tehničkih odjela i odjela za kvalitetu MSP kako bi osposobili/ojačali ljudske resurse u provođenju specifičnih zahtjeva vezanih za energetsku učinkovitost  i ekološke standarde u proizvodne procese</a:t>
            </a:r>
          </a:p>
        </p:txBody>
      </p:sp>
      <p:pic>
        <p:nvPicPr>
          <p:cNvPr id="4" name="Picture 18" descr="GRB R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15888"/>
            <a:ext cx="6445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Logo MINGOR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115888"/>
            <a:ext cx="644525" cy="6445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Rectangle 17"/>
          <p:cNvSpPr>
            <a:spLocks noChangeArrowheads="1"/>
          </p:cNvSpPr>
          <p:nvPr/>
        </p:nvSpPr>
        <p:spPr bwMode="auto">
          <a:xfrm>
            <a:off x="5868144" y="292100"/>
            <a:ext cx="2500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MINISTARSTVO GOSPODARSTVA, </a:t>
            </a:r>
          </a:p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RADA I PODUZETNIŠTVA</a:t>
            </a:r>
            <a:endParaRPr lang="hr-HR" sz="1200" dirty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27088" y="260350"/>
            <a:ext cx="24316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cs typeface="Arial" charset="0"/>
              </a:rPr>
              <a:t>VLADA REPUBLIKE HRVATSKE</a:t>
            </a:r>
            <a:endParaRPr lang="hr-HR" sz="1200" dirty="0">
              <a:solidFill>
                <a:schemeClr val="tx2"/>
              </a:solidFill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556792"/>
            <a:ext cx="9144000" cy="0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http://t0.gstatic.com/images?q=tbn:ANd9GcTuVAFQbtWB8TJg7ntYmTYodfZn90WVcEabAEPLG-1FlPMbnH-NjZAH78XdX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088" y="6165850"/>
            <a:ext cx="10810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724942"/>
          </a:xfrm>
        </p:spPr>
        <p:txBody>
          <a:bodyPr/>
          <a:lstStyle/>
          <a:p>
            <a:r>
              <a:rPr lang="sr-Latn-CS" sz="2200" b="1" dirty="0" smtClean="0">
                <a:solidFill>
                  <a:schemeClr val="accent1">
                    <a:lumMod val="50000"/>
                  </a:schemeClr>
                </a:solidFill>
              </a:rPr>
              <a:t>Operacija 2.1.6. Potpora povećanju konkurentnosti hrvatskog malog i srednjeg poduzetništva (grant shema)</a:t>
            </a:r>
            <a:endParaRPr lang="hr-HR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281339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hr-HR" sz="2400" dirty="0" smtClean="0">
                <a:solidFill>
                  <a:schemeClr val="accent1">
                    <a:lumMod val="50000"/>
                  </a:schemeClr>
                </a:solidFill>
              </a:rPr>
              <a:t>Ukupna alokacija sredstava po operaciji je 3.200.000 EUR:</a:t>
            </a:r>
          </a:p>
          <a:p>
            <a:pPr lvl="1">
              <a:buFont typeface="Wingdings" pitchFamily="2" charset="2"/>
              <a:buChar char="Ø"/>
            </a:pPr>
            <a:r>
              <a:rPr lang="hr-HR" sz="2200" b="1" dirty="0" smtClean="0">
                <a:solidFill>
                  <a:schemeClr val="accent1">
                    <a:lumMod val="50000"/>
                  </a:schemeClr>
                </a:solidFill>
              </a:rPr>
              <a:t>Iznos grant sheme (Grant contract) – </a:t>
            </a:r>
            <a:r>
              <a:rPr lang="hr-HR" sz="2200" b="1" u="sng" dirty="0" smtClean="0">
                <a:solidFill>
                  <a:schemeClr val="accent1">
                    <a:lumMod val="50000"/>
                  </a:schemeClr>
                </a:solidFill>
              </a:rPr>
              <a:t>3.000.000 EUR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hr-HR" sz="2200" dirty="0" smtClean="0">
                <a:solidFill>
                  <a:schemeClr val="accent1">
                    <a:lumMod val="50000"/>
                  </a:schemeClr>
                </a:solidFill>
              </a:rPr>
              <a:t>Iznos okvirnog ugovora (Framework contract) – 200.000 EUR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50000"/>
                  </a:schemeClr>
                </a:solidFill>
              </a:rPr>
              <a:t>Minimalni iznos granta – 50.000 EUR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50000"/>
                  </a:schemeClr>
                </a:solidFill>
              </a:rPr>
              <a:t>Maximalni iznos granta – 200.000 EUR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50000"/>
                  </a:schemeClr>
                </a:solidFill>
              </a:rPr>
              <a:t>Financiranje:  85% EU, 15% poduzetnik/ca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50000"/>
                  </a:schemeClr>
                </a:solidFill>
              </a:rPr>
              <a:t>Održat će se radionice po odabranim županijama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hr-HR" sz="2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18" descr="GRB R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15888"/>
            <a:ext cx="6445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1700808"/>
            <a:ext cx="9144000" cy="0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1" descr="Logo MINGOR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115888"/>
            <a:ext cx="644525" cy="6445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27088" y="260350"/>
            <a:ext cx="24316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cs typeface="Arial" charset="0"/>
              </a:rPr>
              <a:t>VLADA REPUBLIKE HRVATSKE</a:t>
            </a:r>
            <a:endParaRPr lang="hr-HR" sz="1200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5868144" y="292100"/>
            <a:ext cx="2500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MINISTARSTVO GOSPODARSTVA, </a:t>
            </a:r>
          </a:p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RADA I PODUZETNIŠTVA</a:t>
            </a:r>
            <a:endParaRPr lang="hr-HR" sz="1200" dirty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9" name="Picture 8" descr="http://t0.gstatic.com/images?q=tbn:ANd9GcTuVAFQbtWB8TJg7ntYmTYodfZn90WVcEabAEPLG-1FlPMbnH-NjZAH78XdX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088" y="6165850"/>
            <a:ext cx="10810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57224" y="1571612"/>
            <a:ext cx="7085012" cy="5111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Hvala na pažnji!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71550" y="2924174"/>
            <a:ext cx="6911975" cy="357665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sz="2000" b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Ministarstvo gospodarstva, rada i poduzetništva</a:t>
            </a:r>
          </a:p>
          <a:p>
            <a:pPr eaLnBrk="1" hangingPunct="1">
              <a:lnSpc>
                <a:spcPct val="90000"/>
              </a:lnSpc>
            </a:pPr>
            <a:r>
              <a:rPr lang="hr-HR" sz="2000" b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Uprava za malo gospodarstvo </a:t>
            </a:r>
          </a:p>
          <a:p>
            <a:pPr eaLnBrk="1" hangingPunct="1">
              <a:lnSpc>
                <a:spcPct val="90000"/>
              </a:lnSpc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Ulica grada Vukovara 78</a:t>
            </a:r>
          </a:p>
          <a:p>
            <a:pPr eaLnBrk="1" hangingPunct="1">
              <a:lnSpc>
                <a:spcPct val="90000"/>
              </a:lnSpc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10 000 Zagreb</a:t>
            </a:r>
          </a:p>
          <a:p>
            <a:pPr eaLnBrk="1" hangingPunct="1">
              <a:lnSpc>
                <a:spcPct val="90000"/>
              </a:lnSpc>
            </a:pPr>
            <a:endParaRPr lang="hr-HR" sz="2000" dirty="0" smtClean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tel: </a:t>
            </a: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01/6106 567</a:t>
            </a:r>
          </a:p>
          <a:p>
            <a:pPr eaLnBrk="1" hangingPunct="1">
              <a:lnSpc>
                <a:spcPct val="90000"/>
              </a:lnSpc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fax: 01/ 6109 822</a:t>
            </a:r>
            <a:b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Besplatni INFO telefon 0800/234-505</a:t>
            </a:r>
          </a:p>
          <a:p>
            <a:pPr eaLnBrk="1" hangingPunct="1">
              <a:lnSpc>
                <a:spcPct val="90000"/>
              </a:lnSpc>
            </a:pPr>
            <a:endParaRPr lang="hr-HR" sz="2000" dirty="0" smtClean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sz="2000" b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www.mingorp.hr</a:t>
            </a:r>
          </a:p>
          <a:p>
            <a:pPr eaLnBrk="1" hangingPunct="1">
              <a:lnSpc>
                <a:spcPct val="90000"/>
              </a:lnSpc>
            </a:pPr>
            <a:endParaRPr lang="hr-HR" sz="2000" dirty="0" smtClean="0">
              <a:solidFill>
                <a:schemeClr val="tx1"/>
              </a:solidFill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hr-HR" sz="2000" dirty="0" smtClean="0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17412" name="Picture 18" descr="GRB R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15888"/>
            <a:ext cx="6445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11" descr="Logo MINGOR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115888"/>
            <a:ext cx="644525" cy="6445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2285992"/>
            <a:ext cx="6072198" cy="1588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2500306"/>
            <a:ext cx="6786578" cy="1588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827088" y="260350"/>
            <a:ext cx="24316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cs typeface="Arial" charset="0"/>
              </a:rPr>
              <a:t>VLADA REPUBLIKE HRVATSKE</a:t>
            </a:r>
            <a:endParaRPr lang="hr-HR" sz="1200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5868144" y="292100"/>
            <a:ext cx="2500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MINISTARSTVO GOSPODARSTVA, </a:t>
            </a:r>
          </a:p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RADA I PODUZETNIŠTVA</a:t>
            </a:r>
            <a:endParaRPr lang="hr-HR" sz="1200" dirty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900113" y="1889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endParaRPr lang="sr-Latn-CS" sz="16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827088" y="260350"/>
            <a:ext cx="24316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cs typeface="Arial" charset="0"/>
              </a:rPr>
              <a:t>VLADA REPUBLIKE HRVATSKE</a:t>
            </a:r>
            <a:endParaRPr lang="hr-HR" sz="1200" dirty="0">
              <a:solidFill>
                <a:schemeClr val="tx2"/>
              </a:solidFill>
              <a:cs typeface="Arial" charset="0"/>
            </a:endParaRPr>
          </a:p>
        </p:txBody>
      </p:sp>
      <p:pic>
        <p:nvPicPr>
          <p:cNvPr id="3076" name="Picture 11" descr="Logo MINGOR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115888"/>
            <a:ext cx="644525" cy="6445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5868144" y="292100"/>
            <a:ext cx="2500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MINISTARSTVO GOSPODARSTVA, </a:t>
            </a:r>
          </a:p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RADA I PODUZETNIŠTVA</a:t>
            </a:r>
            <a:endParaRPr lang="hr-HR" sz="1200" dirty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3078" name="Picture 18" descr="GRB R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115888"/>
            <a:ext cx="6445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Content Placeholder 8"/>
          <p:cNvSpPr>
            <a:spLocks noGrp="1"/>
          </p:cNvSpPr>
          <p:nvPr>
            <p:ph idx="1"/>
          </p:nvPr>
        </p:nvSpPr>
        <p:spPr>
          <a:xfrm>
            <a:off x="395536" y="2204864"/>
            <a:ext cx="8280400" cy="42672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hr-HR" sz="2200" dirty="0" smtClean="0">
                <a:solidFill>
                  <a:schemeClr val="accent1">
                    <a:lumMod val="50000"/>
                  </a:schemeClr>
                </a:solidFill>
              </a:rPr>
              <a:t>pretpristupni program za razdoblje od 2007. do 2013. godine koji zamjenjuje dosadašnje programe  Phare, ISPA i SAPARD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hr-HR" sz="2200" dirty="0" smtClean="0">
                <a:solidFill>
                  <a:schemeClr val="accent1">
                    <a:lumMod val="50000"/>
                  </a:schemeClr>
                </a:solidFill>
              </a:rPr>
              <a:t>uspostavljen je </a:t>
            </a:r>
            <a:r>
              <a:rPr lang="hr-HR" sz="2200" dirty="0" smtClean="0">
                <a:solidFill>
                  <a:schemeClr val="accent1">
                    <a:lumMod val="50000"/>
                  </a:schemeClr>
                </a:solidFill>
                <a:hlinkClick r:id="rId5"/>
              </a:rPr>
              <a:t>Uredbom Vijeća br. 1085/2006</a:t>
            </a:r>
            <a:r>
              <a:rPr lang="hr-HR" sz="2200" dirty="0" smtClean="0">
                <a:solidFill>
                  <a:schemeClr val="accent1">
                    <a:lumMod val="50000"/>
                  </a:schemeClr>
                </a:solidFill>
              </a:rPr>
              <a:t>, a njegova financijska vrijednost za sedmogodišnje razdoblje iznosi 11,468 mlrd EUR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hr-HR" sz="2200" dirty="0" smtClean="0">
                <a:solidFill>
                  <a:schemeClr val="accent1">
                    <a:lumMod val="50000"/>
                  </a:schemeClr>
                </a:solidFill>
              </a:rPr>
              <a:t>Osnovni ciljevi programa: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r-HR" sz="2100" dirty="0" smtClean="0">
                <a:solidFill>
                  <a:schemeClr val="accent1">
                    <a:lumMod val="50000"/>
                  </a:schemeClr>
                </a:solidFill>
              </a:rPr>
              <a:t>pomoć državama kandidatkinjama (Hrvatska, Makedonija i Turska) i državama potencijalnim kandidatkinjama (Albanija, BiH, Crna Gora i Srbija) u njihovom usklađivanju i provedbi pravne stečevine EU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r-HR" sz="2100" dirty="0" smtClean="0">
                <a:solidFill>
                  <a:schemeClr val="accent1">
                    <a:lumMod val="50000"/>
                  </a:schemeClr>
                </a:solidFill>
              </a:rPr>
              <a:t>priprema za korištenje Strukturnih fondova (ERDF i ESF) i Kohezijskog fonda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1188" y="981075"/>
            <a:ext cx="78581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hr-HR" sz="2800" kern="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IPA – Instrument for Pre Accession Assistance</a:t>
            </a:r>
            <a:endParaRPr lang="hr-HR" sz="2800" kern="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1772816"/>
            <a:ext cx="9144000" cy="0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8" descr="http://t0.gstatic.com/images?q=tbn:ANd9GcTuVAFQbtWB8TJg7ntYmTYodfZn90WVcEabAEPLG-1FlPMbnH-NjZAH78XdX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12088" y="6165850"/>
            <a:ext cx="10810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900113" y="1889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endParaRPr lang="sr-Latn-CS" sz="16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5123" name="Content Placeholder 8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2" cy="4536504"/>
          </a:xfrm>
        </p:spPr>
        <p:txBody>
          <a:bodyPr/>
          <a:lstStyle/>
          <a:p>
            <a:pPr eaLnBrk="1" hangingPunct="1">
              <a:spcAft>
                <a:spcPts val="600"/>
              </a:spcAft>
              <a:buFont typeface="Wingdings" pitchFamily="2" charset="2"/>
              <a:buChar char="q"/>
            </a:pPr>
            <a:r>
              <a:rPr lang="hr-HR" sz="2400" b="1" dirty="0" smtClean="0">
                <a:solidFill>
                  <a:schemeClr val="accent1">
                    <a:lumMod val="50000"/>
                  </a:schemeClr>
                </a:solidFill>
              </a:rPr>
              <a:t>OPERATIVNI PROGRAM ZA REGIONALNU KONKURENTNOST 2007.-2011.</a:t>
            </a:r>
            <a:endParaRPr lang="sr-Latn-CS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 eaLnBrk="1" hangingPunct="1">
              <a:spcAft>
                <a:spcPts val="600"/>
              </a:spcAft>
              <a:buFont typeface="Wingdings" pitchFamily="2" charset="2"/>
              <a:buChar char="§"/>
            </a:pPr>
            <a:r>
              <a:rPr lang="sr-Latn-CS" sz="2200" b="1" dirty="0" smtClean="0">
                <a:solidFill>
                  <a:schemeClr val="accent1">
                    <a:lumMod val="50000"/>
                  </a:schemeClr>
                </a:solidFill>
              </a:rPr>
              <a:t>PRIORITET 2</a:t>
            </a:r>
            <a:r>
              <a:rPr lang="sr-Latn-CS" sz="2200" dirty="0" smtClean="0">
                <a:solidFill>
                  <a:schemeClr val="accent1">
                    <a:lumMod val="50000"/>
                  </a:schemeClr>
                </a:solidFill>
              </a:rPr>
              <a:t> – Jačanje konkurentnosti hrvatskog gospodarstva</a:t>
            </a:r>
          </a:p>
          <a:p>
            <a:pPr lvl="1" eaLnBrk="1" hangingPunct="1">
              <a:spcAft>
                <a:spcPts val="1200"/>
              </a:spcAft>
              <a:buFont typeface="Wingdings" pitchFamily="2" charset="2"/>
              <a:buChar char="§"/>
            </a:pPr>
            <a:r>
              <a:rPr lang="sr-Latn-CS" sz="2200" b="1" dirty="0" smtClean="0">
                <a:solidFill>
                  <a:schemeClr val="accent1">
                    <a:lumMod val="50000"/>
                  </a:schemeClr>
                </a:solidFill>
              </a:rPr>
              <a:t>Mjera 2.1.</a:t>
            </a:r>
            <a:r>
              <a:rPr lang="sr-Latn-CS" sz="2200" dirty="0" smtClean="0">
                <a:solidFill>
                  <a:schemeClr val="accent1">
                    <a:lumMod val="50000"/>
                  </a:schemeClr>
                </a:solidFill>
              </a:rPr>
              <a:t> Poboljšanje poslovne klime</a:t>
            </a:r>
          </a:p>
          <a:p>
            <a:pPr marL="1271588" lvl="2" eaLnBrk="1" hangingPunct="1">
              <a:buFont typeface="Arial" pitchFamily="34" charset="0"/>
              <a:buChar char="•"/>
            </a:pPr>
            <a:r>
              <a:rPr lang="sr-Latn-CS" sz="2200" dirty="0" smtClean="0">
                <a:solidFill>
                  <a:schemeClr val="accent1">
                    <a:lumMod val="50000"/>
                  </a:schemeClr>
                </a:solidFill>
              </a:rPr>
              <a:t>Ukupna alokacija financijskih sredstava 23,2 mil EUR (nacionalno sufinanciranje 15%, EU financiranje 85%)</a:t>
            </a:r>
          </a:p>
          <a:p>
            <a:pPr marL="1271588" lvl="2" eaLnBrk="1" hangingPunct="1">
              <a:buFont typeface="Arial" pitchFamily="34" charset="0"/>
              <a:buChar char="•"/>
            </a:pPr>
            <a:r>
              <a:rPr lang="sr-Latn-CS" sz="2200" dirty="0" smtClean="0">
                <a:solidFill>
                  <a:schemeClr val="accent1">
                    <a:lumMod val="50000"/>
                  </a:schemeClr>
                </a:solidFill>
              </a:rPr>
              <a:t>Do sada ugovoreno projekata u vrijednosti 12,3 mil EUR</a:t>
            </a:r>
          </a:p>
          <a:p>
            <a:pPr marL="1271588" lvl="2" eaLnBrk="1" hangingPunct="1">
              <a:buFont typeface="Arial" pitchFamily="34" charset="0"/>
              <a:buChar char="•"/>
            </a:pPr>
            <a:r>
              <a:rPr lang="sr-Latn-CS" sz="2200" dirty="0" smtClean="0">
                <a:solidFill>
                  <a:schemeClr val="accent1">
                    <a:lumMod val="50000"/>
                  </a:schemeClr>
                </a:solidFill>
              </a:rPr>
              <a:t>Do kraja 2012. očekuje se ugovaranje projekata u vrijednosti 9,4 mil EUR</a:t>
            </a:r>
          </a:p>
          <a:p>
            <a:pPr marL="1271588" lvl="2" eaLnBrk="1" hangingPunct="1">
              <a:buFont typeface="Arial" pitchFamily="34" charset="0"/>
              <a:buChar char="•"/>
            </a:pPr>
            <a:r>
              <a:rPr lang="sr-Latn-CS" sz="2200" dirty="0" smtClean="0">
                <a:solidFill>
                  <a:schemeClr val="accent1">
                    <a:lumMod val="50000"/>
                  </a:schemeClr>
                </a:solidFill>
              </a:rPr>
              <a:t>Po ugovorenim projektima do sada plaćeno 4,9 mil EUR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552" y="764704"/>
            <a:ext cx="7858125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hr-HR" sz="2400" dirty="0" smtClean="0">
                <a:solidFill>
                  <a:schemeClr val="accent1">
                    <a:lumMod val="50000"/>
                  </a:schemeClr>
                </a:solidFill>
              </a:rPr>
              <a:t>IPA KOMPONENTA IIIC </a:t>
            </a:r>
          </a:p>
          <a:p>
            <a:pPr algn="ctr">
              <a:spcBef>
                <a:spcPts val="0"/>
              </a:spcBef>
              <a:defRPr/>
            </a:pPr>
            <a:r>
              <a:rPr lang="hr-HR" sz="2400" dirty="0" smtClean="0">
                <a:solidFill>
                  <a:schemeClr val="accent1">
                    <a:lumMod val="50000"/>
                  </a:schemeClr>
                </a:solidFill>
              </a:rPr>
              <a:t>Regionalni razvoj - Regionalna konkurentnost</a:t>
            </a:r>
            <a:endParaRPr lang="hr-H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125" name="Picture 18" descr="GRB R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6445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1" descr="Logo MINGOR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8350" y="115888"/>
            <a:ext cx="644525" cy="6445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0" y="1700808"/>
            <a:ext cx="9144000" cy="0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827088" y="260350"/>
            <a:ext cx="24316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cs typeface="Arial" charset="0"/>
              </a:rPr>
              <a:t>VLADA REPUBLIKE HRVATSKE</a:t>
            </a:r>
            <a:endParaRPr lang="hr-HR" sz="1200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8144" y="292100"/>
            <a:ext cx="2500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MINISTARSTVO GOSPODARSTVA, </a:t>
            </a:r>
          </a:p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RADA I PODUZETNIŠTVA</a:t>
            </a:r>
            <a:endParaRPr lang="hr-HR" sz="1200" dirty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14" name="Picture 8" descr="http://t0.gstatic.com/images?q=tbn:ANd9GcTuVAFQbtWB8TJg7ntYmTYodfZn90WVcEabAEPLG-1FlPMbnH-NjZAH78XdX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088" y="6165850"/>
            <a:ext cx="10810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896544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Ø"/>
            </a:pPr>
            <a:r>
              <a:rPr lang="sr-Latn-CS" sz="1900" dirty="0" smtClean="0">
                <a:solidFill>
                  <a:schemeClr val="accent1">
                    <a:lumMod val="50000"/>
                  </a:schemeClr>
                </a:solidFill>
              </a:rPr>
              <a:t>Operacija 2.1.1. Poboljšanje administrativne učinkovitosti na nacionalnoj razini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sr-Latn-CS" sz="1900" dirty="0" smtClean="0">
                <a:solidFill>
                  <a:schemeClr val="accent1">
                    <a:lumMod val="50000"/>
                  </a:schemeClr>
                </a:solidFill>
              </a:rPr>
              <a:t>Operacija 2.1.2. Poboljšanje poslovne konkurentnosti putem elektroničkog poslovanja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sr-Latn-CS" sz="1900" dirty="0" smtClean="0">
                <a:solidFill>
                  <a:schemeClr val="accent1">
                    <a:lumMod val="50000"/>
                  </a:schemeClr>
                </a:solidFill>
              </a:rPr>
              <a:t>Operacija 2.1.3. Pružanje usluga savjetovanja MSP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sr-Latn-CS" sz="1900" dirty="0" smtClean="0">
                <a:solidFill>
                  <a:schemeClr val="accent1">
                    <a:lumMod val="50000"/>
                  </a:schemeClr>
                </a:solidFill>
              </a:rPr>
              <a:t>Izgradnja kapaciteta stručnjaka za područje obavljanja poslovnih usluga i ustanova zaduženih za pružanje potpore poslovanju – CABBS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sr-Latn-CS" sz="1900" dirty="0" smtClean="0">
                <a:solidFill>
                  <a:schemeClr val="accent1">
                    <a:lumMod val="50000"/>
                  </a:schemeClr>
                </a:solidFill>
              </a:rPr>
              <a:t>Promocija i pružanje savjetodavnih usluga malom i srednjem poduzetništvu – SMEPASS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sr-Latn-CS" sz="1900" dirty="0" smtClean="0">
                <a:solidFill>
                  <a:schemeClr val="accent1">
                    <a:lumMod val="50000"/>
                  </a:schemeClr>
                </a:solidFill>
              </a:rPr>
              <a:t>Operacija 2.1.4. Razvoj investicijskog okruženja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sr-Latn-CS" sz="1900" dirty="0" smtClean="0">
                <a:solidFill>
                  <a:schemeClr val="accent1">
                    <a:lumMod val="50000"/>
                  </a:schemeClr>
                </a:solidFill>
              </a:rPr>
              <a:t>Operacija 2.1.5. Podrška razvoju klastera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sr-Latn-CS" sz="1900" dirty="0" smtClean="0">
                <a:solidFill>
                  <a:schemeClr val="accent1">
                    <a:lumMod val="50000"/>
                  </a:schemeClr>
                </a:solidFill>
              </a:rPr>
              <a:t>Operacija 2.1.6. Potpora povećanju konkurentnosti hrvatskog malog i srednjeg poduzetništva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sr-Latn-CS" sz="1900" dirty="0" smtClean="0">
                <a:solidFill>
                  <a:schemeClr val="accent1">
                    <a:lumMod val="50000"/>
                  </a:schemeClr>
                </a:solidFill>
              </a:rPr>
              <a:t>Operacija 2.1.7. Poboljšavanje informiranosti hrvatske poslovne zajednice – BIZIMPACT II</a:t>
            </a:r>
          </a:p>
        </p:txBody>
      </p:sp>
      <p:pic>
        <p:nvPicPr>
          <p:cNvPr id="4" name="Picture 18" descr="GRB R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15888"/>
            <a:ext cx="6445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1" descr="Logo MINGOR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115888"/>
            <a:ext cx="644525" cy="6445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39552" y="836712"/>
            <a:ext cx="7858125" cy="5222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28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Prioritet 2/Mjera 2.1/Operacije unutar RCOP-a</a:t>
            </a:r>
            <a:endParaRPr lang="hr-HR" sz="28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556792"/>
            <a:ext cx="9144000" cy="0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827088" y="260350"/>
            <a:ext cx="24316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cs typeface="Arial" charset="0"/>
              </a:rPr>
              <a:t>VLADA REPUBLIKE HRVATSKE</a:t>
            </a:r>
            <a:endParaRPr lang="hr-HR" sz="1200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5868144" y="292100"/>
            <a:ext cx="2500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MINISTARSTVO GOSPODARSTVA, </a:t>
            </a:r>
          </a:p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RADA I PODUZETNIŠTVA</a:t>
            </a:r>
            <a:endParaRPr lang="hr-HR" sz="1200" dirty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13" name="Picture 8" descr="http://t0.gstatic.com/images?q=tbn:ANd9GcTuVAFQbtWB8TJg7ntYmTYodfZn90WVcEabAEPLG-1FlPMbnH-NjZAH78XdX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6311900"/>
            <a:ext cx="10810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900113" y="1889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endParaRPr lang="sr-Latn-CS" sz="16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12291" name="Content Placeholder 8"/>
          <p:cNvSpPr txBox="1">
            <a:spLocks/>
          </p:cNvSpPr>
          <p:nvPr/>
        </p:nvSpPr>
        <p:spPr bwMode="auto">
          <a:xfrm>
            <a:off x="642938" y="2071688"/>
            <a:ext cx="800100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0" hangingPunct="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o"/>
            </a:pPr>
            <a:endParaRPr lang="hr-HR" b="0">
              <a:solidFill>
                <a:schemeClr val="tx1"/>
              </a:solidFill>
              <a:latin typeface="Verdana" pitchFamily="34" charset="0"/>
            </a:endParaRPr>
          </a:p>
          <a:p>
            <a:pPr marL="469900" indent="-469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hr-HR" b="0">
              <a:solidFill>
                <a:schemeClr val="tx1"/>
              </a:solidFill>
              <a:latin typeface="Verdana" pitchFamily="34" charset="0"/>
            </a:endParaRPr>
          </a:p>
          <a:p>
            <a:pPr marL="469900" indent="-469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hr-HR" b="0">
              <a:solidFill>
                <a:schemeClr val="tx1"/>
              </a:solidFill>
              <a:latin typeface="Verdana" pitchFamily="34" charset="0"/>
            </a:endParaRP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Tx/>
              <a:buChar char="-"/>
            </a:pPr>
            <a:endParaRPr lang="sr-Latn-CS" b="0">
              <a:solidFill>
                <a:schemeClr val="tx1"/>
              </a:solidFill>
              <a:latin typeface="Verdana" pitchFamily="34" charset="0"/>
            </a:endParaRPr>
          </a:p>
        </p:txBody>
      </p:sp>
      <p:pic>
        <p:nvPicPr>
          <p:cNvPr id="12292" name="Picture 18" descr="GRB R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6445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11" descr="Logo MINGOR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8350" y="115888"/>
            <a:ext cx="644525" cy="6445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0" y="1484784"/>
            <a:ext cx="9144000" cy="0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8" name="AutoShape 2" descr="data:image/jpg;base64,/9j/4AAQSkZJRgABAQAAAQABAAD/2wBDAAkGBwgHBgkIBwgKCgkLDRYPDQwMDRsUFRAWIB0iIiAdHx8kKDQsJCYxJx8fLT0tMTU3Ojo6Iys/RD84QzQ5Ojf/2wBDAQoKCg0MDRoPDxo3JR8lNzc3Nzc3Nzc3Nzc3Nzc3Nzc3Nzc3Nzc3Nzc3Nzc3Nzc3Nzc3Nzc3Nzc3Nzc3Nzc3Nzf/wAARCAC4ARIDASIAAhEBAxEB/8QAHAABAAIDAQEBAAAAAAAAAAAAAAEGBAUHAggD/8QANxAAAQMDAwIDBwIGAQUAAAAAAAECAwQFEQYSIRMxQVFhBxQiMnGBoRVCI1KCkZKxM2KiwdHw/8QAGwEBAAIDAQEAAAAAAAAAAAAAAAIEAwUGBwH/xAAuEQACAgECBQMEAgEFAAAAAAAAAQIRAwQhBRIxQVEGEyIyYYGRFXHBYqHh8PH/2gAMAwEAAhEDEQA/AOPAA9DKgAAAAAAAAAAAAAAAAAAAAAAAAAAAAAAAAAAAAAAAAAAAAAAAAAAAAAAAAAAAAAAAAAAAAABKdzKrrfUUDaZ1THtSpgbPEv8AMxc4X8KRc4xkot7voKMQA9R7Fkb1N2zKbtvfHjgk3SBDUVzka1MqvCJ5mXd7dUWi5VFvrERJ4H7X7e3bOU9MKdJ0bomw101Jdrfd5atkEjZH08kLWq1yc7Xpnj/z4G411o203Gqkvdxua29jYmtlcjEVHKnCL35XGEx44Q4/N6w0ePiEdM7qnfxlfNapVV+e3gtLSTePmOJAybg2kZWSNt8kslMi4jfM1GucnmqJ2MY66EueKl5KrAMu2W+oudbHR0bN80iOVrfPCKq/hFMQKcXJwT3X+f8AwV3AAJAAAAAAAAAAAAAAAAAAAAAAAAAAAAAAAAAAEoQAC+aW0PadSUvVo7/I2ZiJ1qd1IiPj/wC/lPJU/wB8F71loim1Cyjc2rSh9ziWPd096LHxhFXKYxhf7nOfZvVUFpuVTerpMkcNJCrY2ouXvkfwjWt8fhR3onGS1v1vbtX2i52aeP3GpqI3NpOrIm2VU5YiuxhrlVE4Xj1PNONYuMx4osmDJJ48bXy5Y/Hm69lzUuvhfs2OF4faqS3f+Dm1+ordQVi09suX6gxqfFMkOxufJvK5+vH3NYhKkHo+GEoY1GUuZ+XW/wCqRr27Ze9AX22aXtlwudW5Zq2dyQwUsa/E5rfiVV/lTKpyvlwi8mbf9W2/WGkZ4KtraO6UrknjjVy7JccLtXz2ud8K+Xic4yoyaTN6d0uXVvWyb93mTTvpXaulV17mZaiShydiDKtsNJPWxxV9S+lp3Lh0zYups9duUyn/ANyYoN7OLlFpOn58GBHbtD6FpLHXNu8VzZcEfCqQObEjWpux8SLuXPGU+6lc1ZoG1Wtam51l8Skp5ZXuigSm3OXK52MTemcZ/wDeD9bFq226N0lR0sae+3GozUSQsfhsW/tudzhdqJxyue+DV+0i523UVNbb1bZ13o1aeop3rh8X7m5Ty5fynC4Q800OLjX8x7mTLJY5tx5+WO6jdbVSvs63NjN4fZpLddv7KI7COXblUzxlCAD001wAAAAAAAAAAAAAAAAAAAAAAAAAAAAAAJIN/pWtsMNQsWo7Z7xTvXieOWRr4v6WuRHJ+fr2MGpzPBieRQcq7Kr/ABbRKK5nV0fjS2Cao0xW3tuenTVEcWPBUXO5fsqx/wCSmn+h9JUthtUNldaaelRLfK1cxb3LuR3K8qufyca1vLpinnkoNPWxWyRv2y1T5ZVTKLyjWud9lVfsnicnwH1T/J6nJhWKT+WzpVGP+rfrd+S1n03txTtFSyMkA7Mpk5IAAAAAAAAJyMkAAk2tosVRdLbda2DO23wtkc1Ezuy7GPs1HO/pGnZLMytRl/p55aV+E3wSbXRL54/cnmnfy8l7npuw2Shsr4rQxZKGvbvc97ld1Wubjuvhjw9VOV9R+ov4qCioPmbVOvi1atX5qy1p9P7r6nzvggvGuabSVnklt9opZprgxdskjqhyshXxTH7nenZPHPKFIU3vD9ctdgWeMHFPpzKm15q2V5w5HTIABdIgAAAAAAAAAAAAAAAAAAAAAAAAzLO+ljudLJcEctIyVrpmtblXNRcqiJ64x9zDJIZIKcHF99gnTsvtT7Ubw+8tqqeOKOibwlGvKOb/ANTu+71ThPLvmr6praO5Xyqr6CN8cNS5JVjenLHqnxJ6/Fnn/RqiDXaPg2i0WRZNPDldcu3dffy/v1Mk805qpOwADaGMAlEyuEIAAAAAAAAAAPcSNdIxr3IxqqiK7HZPM6DcPabUU9VS09gp2R2ykRI2tnbl07UTCZ/lTCeHPmq9jnZOTXa3hWl18ovUx5lG6T6b968+PBkhllD6XRYNbXWivt2bdKFj4nVELevC9OWSN4XlOFRURvP98FeUkhSzpdNDTYY4YfTFUr8dv0RlJybbAALBEYAAAAAAAAAAAAAAAAAAAAAAABJaHaZx7P2X/C9VavHp0fkz/mn5Peh9TLaquKiqbdBX0k8iNSN0LFka5y4y1ypz4cLx9Du3u0PR936EXR+Xp7E2Y8sdjhfU3qTU8Lz48ftUrTvm+qK6qq2f/dy7ptPHLFuz5eILTrXUzrvVvpae3w0FJC9U6TImtkc5FVMvVE/HZPXuVY7DR5subDHJlhyN9ruvyVJpJ0nYABaIgAAAAAAAAAAAAA2unbytlrkn90payJ2GyQVMaOa5M+Cqnwr6p+TFmnOGNyxx5mu11f5PqSb3NhpPTTr7b71UIrs0VLviRP3SfMif4tcn3QrZ9KWB9JUWinq6GiZSRVUbZekkbWrynjt4Xg5h7S71R0dZUWO3WWip3sREmqVpmblRzUXDOOOF+bv5Y7nEcG9UanXcSy6f2X12Vr4pbSvzv4LmbTRhjUr/AOTnIJUg7wpAAAAAAAAAAAAAAAAAAAAAAAAGfYrgy1XWnr3QJO6nd1I41dhFeifCq+iLhVTxxg2aa1vyXr9W9/es/wAvTX/j2fybO238+Oc8ldJTvyVM2g0uebnlgpNqt99vBJTlFUmZ18r47ndamuip206VD+o6Jrso1yp8WPRXZX7mATggsYsccUFCPRKl+CLdu2AATAAAAAJQAgAAAAAA9MVu5N6Krc8474PJOA1ewLPd9c3etqoHUU76ClpcJTU8DlRGIiYTcv7lxxzx34TKmFqe/u1FNTVlTCkdayLpTuZ8kmF+FyJ4LyqKnbhMeSaQFDDwvR4JQnixqLjdNdd+t+b6799ycsk5WmwAC+QAAAAAAAAAAAAAAAAAAAAAAAABlQW+tqI+pBR1Esa8b2ROcnHflEMUsOjtQ3ayXOJlrk3tnkax1K938OVVXCfRee/+04K2syZseCU8CTkuzdL99iUEm6ZvINHTr7Op651LJ7+tSkzY1YqPSJuWKmMZ8Vdj0QpU9FVwNV09NPG1O7nxuan5Q+mveIkqG07po0qFZv6e9N23ONyJ3xnxOCa61Hd7xdZ6W5O6UdLM6NtLGq7GOaqoqrn5l9V+2DifS3HtdxHU5cc4LlvmtvonsklW/TrsXNVghjimmVgAHflEAAAAAAAAAAAA9xwyyZ6cb3477WquC56S0k+6aZv1ZLA5JmRI2k3MXO9uHuwnmqIjf6lK9p6/3HT9alVbJ1jcvD2LyyRPJyeP+08D6Ioqt89HSS1bWwVM8TXrCr8qjtuVameVwcR6u41reHRjDFFVJpp3v8Wm01X+/gu6TDDI3bPmd1PM1MrDIiYzlWKfkdB9p2qrvPdauyOV1LRwu2qxjlVZ0xlHOXyVFRdvbzyc+U6fheqz6vSxz5oKPMrSTvZ9N6RVyRjGTSdgAGwIAAAAAAAAAAAAAEqmCAAAAAAAAAAAZdqr5bZXw1tOjFmhduj3plEdjhceOF58uOc9jEBGcIzi4yVphOnZnPu1wfcv1N1ZN79u3+8b135+v4x2xwLxcp7vXyV1WjPeJcdRWN2o5URE3Y8FXHhwYJKGOOmwwkpxik0qW3bx/X2PvM3s2Qe5IpItvUY5u9qObuTGUXsqehZ7ZoG+3Okjq6FlJLTyplsjapip9+eFTxTuXbXmg6q4stf6HFCvutOlM9r3ozLW/KvPfu40up9S8P0+px4HkXyu3f00u/8AfQzR085RcqOPg2N8s1TZKv3SufB7wiZcyKVHqz0djsvoa43mLLDLBTxu0+jMLTTpgA9SRvierJGua9q4VrkwqGSz4eQDKttDNcqyOkpli60i4YksrY0VfLLlRMkZzjji5ydJBK9jHYx0jkaxqucvZETKqeTqWgNB3S26hZXXqmZFFBG5Y0SVj9z1TbjDVXHCqpoLt7Or7S1VU6mpY3UMb3rHM+pjanTReFXLkxxjOTRY/UvDp6qWnWWOyTTtU272X3W37M70+RR5qKjSy9Coim2Mk6b2v2P7OwucL6Gdc79dLpc/1GrrJXVTXZje123pejcfKn0Na5NrlThcL4Lkg3MtPinNZJRTaVX9n1/fcw8zSo2V8vNVfKqOrr+m6obE2J8jW7Vk25w53rhcfZDWgEsWGGGCx41UV0QbbdsAAyHwAlMYIAAAAAAAAAAAAAAAAAAAAAAAAAAAAL77I5p4b1UyvrHU9ugpnS1W56JGvZG7s8Jyuc8Lx9S91Wp6LUVju1Ppu4PbcIoHuiREVkjsc5ZnlUXlMpymfDg4Yk8rYXQtkekT1RzmI5cOVM4VU8cZX+5EE0kEzJoJHxysXcx7HKitXzRU7HJ8T9K4tfrHrJSqS5eVUq23+Xm+n9FrHqnCHJWx5c5XKqqqqq8qq+Ijbve1uUTK4y5cIn1IITudXW1Iql3tHs3vk9bSPqoYUoXvasksdRG/+HnlUwq54Nzr7Ql2uOo5q6zUjZYKhrXvTqMbtfjCphVTyRfup79ktwlorTc6u513StFOrWsbK74WyLyu3x7Y4Tuq9sm21vf1ueiZbjpq4qkTJmNqVjXa9GLxtXPLV3K3yymfA801XE+Mw43HGnFqL5ObllyfKnvv9XTubGOPC8N/n77HH7hRTW+slpKlGJNEu16Me16IvllFVDHQEHpUFLlSk7Zrmdr0tqGOw6LoKnU1wcr6hXOp2Oy+RY84ThOVROVyvgqJ6Gh9r1fU1EVslo65JbPVxqrWxL8LpGr3XHfhW4Reyovic3nqJqhWunlfI5jGsarlzhrUwiJ6IiYwT7zOtKlKs0i06P6iRbl2o7GN2PPHicnpfSmPT69a9STk5NtUuWn0rw157/YtS1Tlj9vsfioAOuKoAAAAAAAAAAAAAAAAAAAAAAAAAAAAAAAAAAAAAAAAAB+q1Ey07adZXrC16vbHuXajlREVceeETn0JgqZ6dsqQSvjSVixyI12Ee1fBfND8QQ9uLVNCwACYAAAAAAAAAAAAAAAAAAAAAAAAAAAAAAAAAAAAAAAAAAAAAAAAAAAAAAAAAAAAAAAAAAAAAAAAAAAAAAP/2Q=="/>
          <p:cNvSpPr>
            <a:spLocks noChangeAspect="1" noChangeArrowheads="1"/>
          </p:cNvSpPr>
          <p:nvPr/>
        </p:nvSpPr>
        <p:spPr bwMode="auto">
          <a:xfrm>
            <a:off x="49213" y="-847725"/>
            <a:ext cx="26098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r-Latn-CS"/>
          </a:p>
        </p:txBody>
      </p:sp>
      <p:sp>
        <p:nvSpPr>
          <p:cNvPr id="12299" name="AutoShape 4" descr="data:image/jpg;base64,/9j/4AAQSkZJRgABAQAAAQABAAD/2wBDAAkGBwgHBgkIBwgKCgkLDRYPDQwMDRsUFRAWIB0iIiAdHx8kKDQsJCYxJx8fLT0tMTU3Ojo6Iys/RD84QzQ5Ojf/2wBDAQoKCg0MDRoPDxo3JR8lNzc3Nzc3Nzc3Nzc3Nzc3Nzc3Nzc3Nzc3Nzc3Nzc3Nzc3Nzc3Nzc3Nzc3Nzc3Nzc3Nzf/wAARCAC4ARIDASIAAhEBAxEB/8QAHAABAAIDAQEBAAAAAAAAAAAAAAEGBAUHAggD/8QANxAAAQMDAwIDBwIGAQUAAAAAAAECAwQFEQYSIRMxQVFhBxQiMnGBoRVCI1KCkZKxM2KiwdHw/8QAGwEBAAIDAQEAAAAAAAAAAAAAAAIEAwUGBwH/xAAuEQACAgECBQMEAgEFAAAAAAAAAQIRAwQhBRIxQVEGEyIyYYGRFXHBYqHh8PH/2gAMAwEAAhEDEQA/AOPAA9DKgAAAAAAAAAAAAAAAAAAAAAAAAAAAAAAAAAAAAAAAAAAAAAAAAAAAAAAAAAAAAAAAAAAAAABKdzKrrfUUDaZ1THtSpgbPEv8AMxc4X8KRc4xkot7voKMQA9R7Fkb1N2zKbtvfHjgk3SBDUVzka1MqvCJ5mXd7dUWi5VFvrERJ4H7X7e3bOU9MKdJ0bomw101Jdrfd5atkEjZH08kLWq1yc7Xpnj/z4G411o203Gqkvdxua29jYmtlcjEVHKnCL35XGEx44Q4/N6w0ePiEdM7qnfxlfNapVV+e3gtLSTePmOJAybg2kZWSNt8kslMi4jfM1GucnmqJ2MY66EueKl5KrAMu2W+oudbHR0bN80iOVrfPCKq/hFMQKcXJwT3X+f8AwV3AAJAAAAAAAAAAAAAAAAAAAAAAAAAAAAAAAAAAEoQAC+aW0PadSUvVo7/I2ZiJ1qd1IiPj/wC/lPJU/wB8F71loim1Cyjc2rSh9ziWPd096LHxhFXKYxhf7nOfZvVUFpuVTerpMkcNJCrY2ouXvkfwjWt8fhR3onGS1v1vbtX2i52aeP3GpqI3NpOrIm2VU5YiuxhrlVE4Xj1PNONYuMx4osmDJJ48bXy5Y/Hm69lzUuvhfs2OF4faqS3f+Dm1+ordQVi09suX6gxqfFMkOxufJvK5+vH3NYhKkHo+GEoY1GUuZ+XW/wCqRr27Ze9AX22aXtlwudW5Zq2dyQwUsa/E5rfiVV/lTKpyvlwi8mbf9W2/WGkZ4KtraO6UrknjjVy7JccLtXz2ud8K+Xic4yoyaTN6d0uXVvWyb93mTTvpXaulV17mZaiShydiDKtsNJPWxxV9S+lp3Lh0zYups9duUyn/ANyYoN7OLlFpOn58GBHbtD6FpLHXNu8VzZcEfCqQObEjWpux8SLuXPGU+6lc1ZoG1Wtam51l8Skp5ZXuigSm3OXK52MTemcZ/wDeD9bFq226N0lR0sae+3GozUSQsfhsW/tudzhdqJxyue+DV+0i523UVNbb1bZ13o1aeop3rh8X7m5Ty5fynC4Q800OLjX8x7mTLJY5tx5+WO6jdbVSvs63NjN4fZpLddv7KI7COXblUzxlCAD001wAAAAAAAAAAAAAAAAAAAAAAAAAAAAAAJIN/pWtsMNQsWo7Z7xTvXieOWRr4v6WuRHJ+fr2MGpzPBieRQcq7Kr/ABbRKK5nV0fjS2Cao0xW3tuenTVEcWPBUXO5fsqx/wCSmn+h9JUthtUNldaaelRLfK1cxb3LuR3K8qufyca1vLpinnkoNPWxWyRv2y1T5ZVTKLyjWud9lVfsnicnwH1T/J6nJhWKT+WzpVGP+rfrd+S1n03txTtFSyMkA7Mpk5IAAAAAAAAJyMkAAk2tosVRdLbda2DO23wtkc1Ezuy7GPs1HO/pGnZLMytRl/p55aV+E3wSbXRL54/cnmnfy8l7npuw2Shsr4rQxZKGvbvc97ld1Wubjuvhjw9VOV9R+ov4qCioPmbVOvi1atX5qy1p9P7r6nzvggvGuabSVnklt9opZprgxdskjqhyshXxTH7nenZPHPKFIU3vD9ctdgWeMHFPpzKm15q2V5w5HTIABdIgAAAAAAAAAAAAAAAAAAAAAAAAzLO+ljudLJcEctIyVrpmtblXNRcqiJ64x9zDJIZIKcHF99gnTsvtT7Ubw+8tqqeOKOibwlGvKOb/ANTu+71ThPLvmr6praO5Xyqr6CN8cNS5JVjenLHqnxJ6/Fnn/RqiDXaPg2i0WRZNPDldcu3dffy/v1Mk805qpOwADaGMAlEyuEIAAAAAAAAAAPcSNdIxr3IxqqiK7HZPM6DcPabUU9VS09gp2R2ykRI2tnbl07UTCZ/lTCeHPmq9jnZOTXa3hWl18ovUx5lG6T6b968+PBkhllD6XRYNbXWivt2bdKFj4nVELevC9OWSN4XlOFRURvP98FeUkhSzpdNDTYY4YfTFUr8dv0RlJybbAALBEYAAAAAAAAAAAAAAAAAAAAAAABJaHaZx7P2X/C9VavHp0fkz/mn5Peh9TLaquKiqbdBX0k8iNSN0LFka5y4y1ypz4cLx9Du3u0PR936EXR+Xp7E2Y8sdjhfU3qTU8Lz48ftUrTvm+qK6qq2f/dy7ptPHLFuz5eILTrXUzrvVvpae3w0FJC9U6TImtkc5FVMvVE/HZPXuVY7DR5subDHJlhyN9ruvyVJpJ0nYABaIgAAAAAAAAAAAAA2unbytlrkn90payJ2GyQVMaOa5M+Cqnwr6p+TFmnOGNyxx5mu11f5PqSb3NhpPTTr7b71UIrs0VLviRP3SfMif4tcn3QrZ9KWB9JUWinq6GiZSRVUbZekkbWrynjt4Xg5h7S71R0dZUWO3WWip3sREmqVpmblRzUXDOOOF+bv5Y7nEcG9UanXcSy6f2X12Vr4pbSvzv4LmbTRhjUr/AOTnIJUg7wpAAAAAAAAAAAAAAAAAAAAAAAAGfYrgy1XWnr3QJO6nd1I41dhFeifCq+iLhVTxxg2aa1vyXr9W9/es/wAvTX/j2fybO238+Oc8ldJTvyVM2g0uebnlgpNqt99vBJTlFUmZ18r47ndamuip206VD+o6Jrso1yp8WPRXZX7mATggsYsccUFCPRKl+CLdu2AATAAAAAJQAgAAAAAA9MVu5N6Krc8474PJOA1ewLPd9c3etqoHUU76ClpcJTU8DlRGIiYTcv7lxxzx34TKmFqe/u1FNTVlTCkdayLpTuZ8kmF+FyJ4LyqKnbhMeSaQFDDwvR4JQnixqLjdNdd+t+b6799ycsk5WmwAC+QAAAAAAAAAAAAAAAAAAAAAAAABlQW+tqI+pBR1Esa8b2ROcnHflEMUsOjtQ3ayXOJlrk3tnkax1K938OVVXCfRee/+04K2syZseCU8CTkuzdL99iUEm6ZvINHTr7Op651LJ7+tSkzY1YqPSJuWKmMZ8Vdj0QpU9FVwNV09NPG1O7nxuan5Q+mveIkqG07po0qFZv6e9N23ONyJ3xnxOCa61Hd7xdZ6W5O6UdLM6NtLGq7GOaqoqrn5l9V+2DifS3HtdxHU5cc4LlvmtvonsklW/TrsXNVghjimmVgAHflEAAAAAAAAAAAA9xwyyZ6cb3477WquC56S0k+6aZv1ZLA5JmRI2k3MXO9uHuwnmqIjf6lK9p6/3HT9alVbJ1jcvD2LyyRPJyeP+08D6Ioqt89HSS1bWwVM8TXrCr8qjtuVameVwcR6u41reHRjDFFVJpp3v8Wm01X+/gu6TDDI3bPmd1PM1MrDIiYzlWKfkdB9p2qrvPdauyOV1LRwu2qxjlVZ0xlHOXyVFRdvbzyc+U6fheqz6vSxz5oKPMrSTvZ9N6RVyRjGTSdgAGwIAAAAAAAAAAAAAEqmCAAAAAAAAAAAZdqr5bZXw1tOjFmhduj3plEdjhceOF58uOc9jEBGcIzi4yVphOnZnPu1wfcv1N1ZN79u3+8b135+v4x2xwLxcp7vXyV1WjPeJcdRWN2o5URE3Y8FXHhwYJKGOOmwwkpxik0qW3bx/X2PvM3s2Qe5IpItvUY5u9qObuTGUXsqehZ7ZoG+3Okjq6FlJLTyplsjapip9+eFTxTuXbXmg6q4stf6HFCvutOlM9r3ozLW/KvPfu40up9S8P0+px4HkXyu3f00u/8AfQzR085RcqOPg2N8s1TZKv3SufB7wiZcyKVHqz0djsvoa43mLLDLBTxu0+jMLTTpgA9SRvierJGua9q4VrkwqGSz4eQDKttDNcqyOkpli60i4YksrY0VfLLlRMkZzjji5ydJBK9jHYx0jkaxqucvZETKqeTqWgNB3S26hZXXqmZFFBG5Y0SVj9z1TbjDVXHCqpoLt7Or7S1VU6mpY3UMb3rHM+pjanTReFXLkxxjOTRY/UvDp6qWnWWOyTTtU272X3W37M70+RR5qKjSy9Coim2Mk6b2v2P7OwucL6Gdc79dLpc/1GrrJXVTXZje123pejcfKn0Na5NrlThcL4Lkg3MtPinNZJRTaVX9n1/fcw8zSo2V8vNVfKqOrr+m6obE2J8jW7Vk25w53rhcfZDWgEsWGGGCx41UV0QbbdsAAyHwAlMYIAAAAAAAAAAAAAAAAAAAAAAAAAAAAL77I5p4b1UyvrHU9ugpnS1W56JGvZG7s8Jyuc8Lx9S91Wp6LUVju1Ppu4PbcIoHuiREVkjsc5ZnlUXlMpymfDg4Yk8rYXQtkekT1RzmI5cOVM4VU8cZX+5EE0kEzJoJHxysXcx7HKitXzRU7HJ8T9K4tfrHrJSqS5eVUq23+Xm+n9FrHqnCHJWx5c5XKqqqqq8qq+Ijbve1uUTK4y5cIn1IITudXW1Iql3tHs3vk9bSPqoYUoXvasksdRG/+HnlUwq54Nzr7Ql2uOo5q6zUjZYKhrXvTqMbtfjCphVTyRfup79ktwlorTc6u513StFOrWsbK74WyLyu3x7Y4Tuq9sm21vf1ueiZbjpq4qkTJmNqVjXa9GLxtXPLV3K3yymfA801XE+Mw43HGnFqL5ObllyfKnvv9XTubGOPC8N/n77HH7hRTW+slpKlGJNEu16Me16IvllFVDHQEHpUFLlSk7Zrmdr0tqGOw6LoKnU1wcr6hXOp2Oy+RY84ThOVROVyvgqJ6Gh9r1fU1EVslo65JbPVxqrWxL8LpGr3XHfhW4Reyovic3nqJqhWunlfI5jGsarlzhrUwiJ6IiYwT7zOtKlKs0i06P6iRbl2o7GN2PPHicnpfSmPT69a9STk5NtUuWn0rw157/YtS1Tlj9vsfioAOuKoAAAAAAAAAAAAAAAAAAAAAAAAAAAAAAAAAAAAAAAAAB+q1Ey07adZXrC16vbHuXajlREVceeETn0JgqZ6dsqQSvjSVixyI12Ee1fBfND8QQ9uLVNCwACYAAAAAAAAAAAAAAAAAAAAAAAAAAAAAAAAAAAAAAAAAAAAAAAAAAAAAAAAAAAAAAAAAAAAAAAAAAAAAAP/2Q=="/>
          <p:cNvSpPr>
            <a:spLocks noChangeAspect="1" noChangeArrowheads="1"/>
          </p:cNvSpPr>
          <p:nvPr/>
        </p:nvSpPr>
        <p:spPr bwMode="auto">
          <a:xfrm>
            <a:off x="49213" y="-695325"/>
            <a:ext cx="21240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r-Latn-CS"/>
          </a:p>
        </p:txBody>
      </p:sp>
      <p:pic>
        <p:nvPicPr>
          <p:cNvPr id="12300" name="Picture 8" descr="http://t0.gstatic.com/images?q=tbn:ANd9GcTuVAFQbtWB8TJg7ntYmTYodfZn90WVcEabAEPLG-1FlPMbnH-NjZAH78XdX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088" y="6165850"/>
            <a:ext cx="10810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467544" y="692696"/>
            <a:ext cx="82804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hr-HR" sz="2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Operacija 2.1.2.</a:t>
            </a:r>
          </a:p>
          <a:p>
            <a:pPr algn="ctr">
              <a:spcBef>
                <a:spcPts val="0"/>
              </a:spcBef>
            </a:pPr>
            <a:r>
              <a:rPr lang="hr-HR" sz="2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Poboljšanje </a:t>
            </a:r>
            <a:r>
              <a:rPr lang="hr-HR" sz="2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poslovne konkurentnosti putem elektroničkog </a:t>
            </a:r>
            <a:r>
              <a:rPr lang="hr-HR" sz="2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poslovanja</a:t>
            </a:r>
            <a:endParaRPr lang="et-EE" sz="22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7544" y="1628800"/>
            <a:ext cx="8280920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Font typeface="Arial" charset="0"/>
              <a:buNone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Cilj:   </a:t>
            </a:r>
          </a:p>
          <a:p>
            <a:pPr>
              <a:spcBef>
                <a:spcPts val="600"/>
              </a:spcBef>
              <a:spcAft>
                <a:spcPts val="1200"/>
              </a:spcAft>
              <a:buFont typeface="Arial" charset="0"/>
              <a:buNone/>
            </a:pPr>
            <a:r>
              <a:rPr lang="hr-HR" sz="2000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povećati razinu korištenja </a:t>
            </a: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"e-poslovnih" i "e-komercijalnih" </a:t>
            </a:r>
            <a:r>
              <a:rPr lang="hr-HR" sz="2000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mogućnosti pružanjem kvalitetnih informacija, treninga i savjeta malim i srednjim poduzetnicima putem odabranih poduzetničkih potpornih institucija</a:t>
            </a:r>
            <a:endParaRPr lang="hr-HR" sz="200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Arial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Osnovni podaci:</a:t>
            </a:r>
          </a:p>
          <a:p>
            <a:pPr>
              <a:spcBef>
                <a:spcPct val="20000"/>
              </a:spcBef>
              <a:buFont typeface="Wingdings" pitchFamily="2" charset="2"/>
              <a:buChar char="Ø"/>
            </a:pPr>
            <a:r>
              <a:rPr lang="hr-HR" sz="2000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  Provedba započela 10. svibnja 2010. i trajat će do ožujka 2012.</a:t>
            </a:r>
          </a:p>
          <a:p>
            <a:pPr>
              <a:spcBef>
                <a:spcPct val="20000"/>
              </a:spcBef>
              <a:buFont typeface="Wingdings" pitchFamily="2" charset="2"/>
              <a:buChar char="Ø"/>
            </a:pPr>
            <a:r>
              <a:rPr lang="hr-HR" sz="2000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  </a:t>
            </a:r>
            <a:r>
              <a:rPr lang="hr-HR" sz="2000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Ukupna vrijednost operacije je 1.580.080 EUR</a:t>
            </a:r>
          </a:p>
          <a:p>
            <a:pPr>
              <a:spcBef>
                <a:spcPct val="20000"/>
              </a:spcBef>
              <a:buFont typeface="Wingdings" pitchFamily="2" charset="2"/>
              <a:buChar char="Ø"/>
            </a:pPr>
            <a:r>
              <a:rPr lang="hr-HR" sz="2000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</a:t>
            </a:r>
            <a:r>
              <a:rPr lang="hr-HR" sz="2000" u="sng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Komponenta 1</a:t>
            </a:r>
            <a:r>
              <a:rPr lang="hr-HR" sz="2000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– cilj je poboljšati kapacitete 10 odabranih PPI :</a:t>
            </a:r>
          </a:p>
          <a:p>
            <a:pPr lvl="1">
              <a:spcBef>
                <a:spcPct val="20000"/>
              </a:spcBef>
              <a:buFont typeface="Wingdings" pitchFamily="2" charset="2"/>
              <a:buChar char="§"/>
            </a:pPr>
            <a:r>
              <a:rPr lang="hr-HR" sz="2000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podrška razvoju strategije o e-poslovanju,</a:t>
            </a:r>
          </a:p>
          <a:p>
            <a:pPr lvl="1">
              <a:spcBef>
                <a:spcPct val="20000"/>
              </a:spcBef>
              <a:buFont typeface="Wingdings" pitchFamily="2" charset="2"/>
              <a:buChar char="§"/>
            </a:pPr>
            <a:r>
              <a:rPr lang="hr-HR" sz="2000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mentorstvo i edukacija  zaposlenika PPI o mogućnostima e-poslovanja i e-trgovanja (treneri o e-poslovanju),</a:t>
            </a:r>
          </a:p>
          <a:p>
            <a:pPr lvl="1">
              <a:spcBef>
                <a:spcPct val="20000"/>
              </a:spcBef>
              <a:buFont typeface="Wingdings" pitchFamily="2" charset="2"/>
              <a:buChar char="§"/>
            </a:pPr>
            <a:r>
              <a:rPr lang="hr-HR" sz="2000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procjena potreba PPI za ICT opremom, nabava i implementacija       opreme u  odabranim PPI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827088" y="260350"/>
            <a:ext cx="24316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cs typeface="Arial" charset="0"/>
              </a:rPr>
              <a:t>VLADA REPUBLIKE HRVATSKE</a:t>
            </a:r>
            <a:endParaRPr lang="hr-HR" sz="1200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8144" y="292100"/>
            <a:ext cx="2500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MINISTARSTVO GOSPODARSTVA, </a:t>
            </a:r>
          </a:p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RADA I PODUZETNIŠTVA</a:t>
            </a:r>
            <a:endParaRPr lang="hr-HR" sz="1200" dirty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900113" y="1889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endParaRPr lang="sr-Latn-CS" sz="16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13315" name="Content Placeholder 8"/>
          <p:cNvSpPr txBox="1">
            <a:spLocks/>
          </p:cNvSpPr>
          <p:nvPr/>
        </p:nvSpPr>
        <p:spPr bwMode="auto">
          <a:xfrm>
            <a:off x="642938" y="2071688"/>
            <a:ext cx="800100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0" hangingPunct="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o"/>
            </a:pPr>
            <a:endParaRPr lang="hr-HR" b="0">
              <a:solidFill>
                <a:schemeClr val="tx1"/>
              </a:solidFill>
              <a:latin typeface="Verdana" pitchFamily="34" charset="0"/>
            </a:endParaRPr>
          </a:p>
          <a:p>
            <a:pPr marL="469900" indent="-469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hr-HR" b="0">
              <a:solidFill>
                <a:schemeClr val="tx1"/>
              </a:solidFill>
              <a:latin typeface="Verdana" pitchFamily="34" charset="0"/>
            </a:endParaRPr>
          </a:p>
          <a:p>
            <a:pPr marL="469900" indent="-469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hr-HR" b="0">
              <a:solidFill>
                <a:schemeClr val="tx1"/>
              </a:solidFill>
              <a:latin typeface="Verdana" pitchFamily="34" charset="0"/>
            </a:endParaRP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Tx/>
              <a:buChar char="-"/>
            </a:pPr>
            <a:endParaRPr lang="sr-Latn-CS" b="0">
              <a:solidFill>
                <a:schemeClr val="tx1"/>
              </a:solidFill>
              <a:latin typeface="Verdana" pitchFamily="34" charset="0"/>
            </a:endParaRPr>
          </a:p>
        </p:txBody>
      </p:sp>
      <p:pic>
        <p:nvPicPr>
          <p:cNvPr id="13316" name="Picture 18" descr="GRB R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6445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11" descr="Logo MINGOR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8350" y="115888"/>
            <a:ext cx="644525" cy="6445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0" y="1556792"/>
            <a:ext cx="9144000" cy="0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84213" y="1052513"/>
            <a:ext cx="7056437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hr-HR" sz="2800">
                <a:solidFill>
                  <a:schemeClr val="tx2"/>
                </a:solidFill>
                <a:latin typeface="Calibri" pitchFamily="34" charset="0"/>
                <a:cs typeface="Arial" charset="0"/>
              </a:rPr>
              <a:t> </a:t>
            </a:r>
            <a:endParaRPr lang="hr-HR" sz="28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3322" name="AutoShape 2" descr="data:image/jpg;base64,/9j/4AAQSkZJRgABAQAAAQABAAD/2wBDAAkGBwgHBgkIBwgKCgkLDRYPDQwMDRsUFRAWIB0iIiAdHx8kKDQsJCYxJx8fLT0tMTU3Ojo6Iys/RD84QzQ5Ojf/2wBDAQoKCg0MDRoPDxo3JR8lNzc3Nzc3Nzc3Nzc3Nzc3Nzc3Nzc3Nzc3Nzc3Nzc3Nzc3Nzc3Nzc3Nzc3Nzc3Nzc3Nzf/wAARCAC4ARIDASIAAhEBAxEB/8QAHAABAAIDAQEBAAAAAAAAAAAAAAEGBAUHAggD/8QANxAAAQMDAwIDBwIGAQUAAAAAAAECAwQFEQYSIRMxQVFhBxQiMnGBoRVCI1KCkZKxM2KiwdHw/8QAGwEBAAIDAQEAAAAAAAAAAAAAAAIEAwUGBwH/xAAuEQACAgECBQMEAgEFAAAAAAAAAQIRAwQhBRIxQVEGEyIyYYGRFXHBYqHh8PH/2gAMAwEAAhEDEQA/AOPAA9DKgAAAAAAAAAAAAAAAAAAAAAAAAAAAAAAAAAAAAAAAAAAAAAAAAAAAAAAAAAAAAAAAAAAAAABKdzKrrfUUDaZ1THtSpgbPEv8AMxc4X8KRc4xkot7voKMQA9R7Fkb1N2zKbtvfHjgk3SBDUVzka1MqvCJ5mXd7dUWi5VFvrERJ4H7X7e3bOU9MKdJ0bomw101Jdrfd5atkEjZH08kLWq1yc7Xpnj/z4G411o203Gqkvdxua29jYmtlcjEVHKnCL35XGEx44Q4/N6w0ePiEdM7qnfxlfNapVV+e3gtLSTePmOJAybg2kZWSNt8kslMi4jfM1GucnmqJ2MY66EueKl5KrAMu2W+oudbHR0bN80iOVrfPCKq/hFMQKcXJwT3X+f8AwV3AAJAAAAAAAAAAAAAAAAAAAAAAAAAAAAAAAAAAEoQAC+aW0PadSUvVo7/I2ZiJ1qd1IiPj/wC/lPJU/wB8F71loim1Cyjc2rSh9ziWPd096LHxhFXKYxhf7nOfZvVUFpuVTerpMkcNJCrY2ouXvkfwjWt8fhR3onGS1v1vbtX2i52aeP3GpqI3NpOrIm2VU5YiuxhrlVE4Xj1PNONYuMx4osmDJJ48bXy5Y/Hm69lzUuvhfs2OF4faqS3f+Dm1+ordQVi09suX6gxqfFMkOxufJvK5+vH3NYhKkHo+GEoY1GUuZ+XW/wCqRr27Ze9AX22aXtlwudW5Zq2dyQwUsa/E5rfiVV/lTKpyvlwi8mbf9W2/WGkZ4KtraO6UrknjjVy7JccLtXz2ud8K+Xic4yoyaTN6d0uXVvWyb93mTTvpXaulV17mZaiShydiDKtsNJPWxxV9S+lp3Lh0zYups9duUyn/ANyYoN7OLlFpOn58GBHbtD6FpLHXNu8VzZcEfCqQObEjWpux8SLuXPGU+6lc1ZoG1Wtam51l8Skp5ZXuigSm3OXK52MTemcZ/wDeD9bFq226N0lR0sae+3GozUSQsfhsW/tudzhdqJxyue+DV+0i523UVNbb1bZ13o1aeop3rh8X7m5Ty5fynC4Q800OLjX8x7mTLJY5tx5+WO6jdbVSvs63NjN4fZpLddv7KI7COXblUzxlCAD001wAAAAAAAAAAAAAAAAAAAAAAAAAAAAAAJIN/pWtsMNQsWo7Z7xTvXieOWRr4v6WuRHJ+fr2MGpzPBieRQcq7Kr/ABbRKK5nV0fjS2Cao0xW3tuenTVEcWPBUXO5fsqx/wCSmn+h9JUthtUNldaaelRLfK1cxb3LuR3K8qufyca1vLpinnkoNPWxWyRv2y1T5ZVTKLyjWud9lVfsnicnwH1T/J6nJhWKT+WzpVGP+rfrd+S1n03txTtFSyMkA7Mpk5IAAAAAAAAJyMkAAk2tosVRdLbda2DO23wtkc1Ezuy7GPs1HO/pGnZLMytRl/p55aV+E3wSbXRL54/cnmnfy8l7npuw2Shsr4rQxZKGvbvc97ld1Wubjuvhjw9VOV9R+ov4qCioPmbVOvi1atX5qy1p9P7r6nzvggvGuabSVnklt9opZprgxdskjqhyshXxTH7nenZPHPKFIU3vD9ctdgWeMHFPpzKm15q2V5w5HTIABdIgAAAAAAAAAAAAAAAAAAAAAAAAzLO+ljudLJcEctIyVrpmtblXNRcqiJ64x9zDJIZIKcHF99gnTsvtT7Ubw+8tqqeOKOibwlGvKOb/ANTu+71ThPLvmr6praO5Xyqr6CN8cNS5JVjenLHqnxJ6/Fnn/RqiDXaPg2i0WRZNPDldcu3dffy/v1Mk805qpOwADaGMAlEyuEIAAAAAAAAAAPcSNdIxr3IxqqiK7HZPM6DcPabUU9VS09gp2R2ykRI2tnbl07UTCZ/lTCeHPmq9jnZOTXa3hWl18ovUx5lG6T6b968+PBkhllD6XRYNbXWivt2bdKFj4nVELevC9OWSN4XlOFRURvP98FeUkhSzpdNDTYY4YfTFUr8dv0RlJybbAALBEYAAAAAAAAAAAAAAAAAAAAAAABJaHaZx7P2X/C9VavHp0fkz/mn5Peh9TLaquKiqbdBX0k8iNSN0LFka5y4y1ypz4cLx9Du3u0PR936EXR+Xp7E2Y8sdjhfU3qTU8Lz48ftUrTvm+qK6qq2f/dy7ptPHLFuz5eILTrXUzrvVvpae3w0FJC9U6TImtkc5FVMvVE/HZPXuVY7DR5subDHJlhyN9ruvyVJpJ0nYABaIgAAAAAAAAAAAAA2unbytlrkn90payJ2GyQVMaOa5M+Cqnwr6p+TFmnOGNyxx5mu11f5PqSb3NhpPTTr7b71UIrs0VLviRP3SfMif4tcn3QrZ9KWB9JUWinq6GiZSRVUbZekkbWrynjt4Xg5h7S71R0dZUWO3WWip3sREmqVpmblRzUXDOOOF+bv5Y7nEcG9UanXcSy6f2X12Vr4pbSvzv4LmbTRhjUr/AOTnIJUg7wpAAAAAAAAAAAAAAAAAAAAAAAAGfYrgy1XWnr3QJO6nd1I41dhFeifCq+iLhVTxxg2aa1vyXr9W9/es/wAvTX/j2fybO238+Oc8ldJTvyVM2g0uebnlgpNqt99vBJTlFUmZ18r47ndamuip206VD+o6Jrso1yp8WPRXZX7mATggsYsccUFCPRKl+CLdu2AATAAAAAJQAgAAAAAA9MVu5N6Krc8474PJOA1ewLPd9c3etqoHUU76ClpcJTU8DlRGIiYTcv7lxxzx34TKmFqe/u1FNTVlTCkdayLpTuZ8kmF+FyJ4LyqKnbhMeSaQFDDwvR4JQnixqLjdNdd+t+b6799ycsk5WmwAC+QAAAAAAAAAAAAAAAAAAAAAAAABlQW+tqI+pBR1Esa8b2ROcnHflEMUsOjtQ3ayXOJlrk3tnkax1K938OVVXCfRee/+04K2syZseCU8CTkuzdL99iUEm6ZvINHTr7Op651LJ7+tSkzY1YqPSJuWKmMZ8Vdj0QpU9FVwNV09NPG1O7nxuan5Q+mveIkqG07po0qFZv6e9N23ONyJ3xnxOCa61Hd7xdZ6W5O6UdLM6NtLGq7GOaqoqrn5l9V+2DifS3HtdxHU5cc4LlvmtvonsklW/TrsXNVghjimmVgAHflEAAAAAAAAAAAA9xwyyZ6cb3477WquC56S0k+6aZv1ZLA5JmRI2k3MXO9uHuwnmqIjf6lK9p6/3HT9alVbJ1jcvD2LyyRPJyeP+08D6Ioqt89HSS1bWwVM8TXrCr8qjtuVameVwcR6u41reHRjDFFVJpp3v8Wm01X+/gu6TDDI3bPmd1PM1MrDIiYzlWKfkdB9p2qrvPdauyOV1LRwu2qxjlVZ0xlHOXyVFRdvbzyc+U6fheqz6vSxz5oKPMrSTvZ9N6RVyRjGTSdgAGwIAAAAAAAAAAAAAEqmCAAAAAAAAAAAZdqr5bZXw1tOjFmhduj3plEdjhceOF58uOc9jEBGcIzi4yVphOnZnPu1wfcv1N1ZN79u3+8b135+v4x2xwLxcp7vXyV1WjPeJcdRWN2o5URE3Y8FXHhwYJKGOOmwwkpxik0qW3bx/X2PvM3s2Qe5IpItvUY5u9qObuTGUXsqehZ7ZoG+3Okjq6FlJLTyplsjapip9+eFTxTuXbXmg6q4stf6HFCvutOlM9r3ozLW/KvPfu40up9S8P0+px4HkXyu3f00u/8AfQzR085RcqOPg2N8s1TZKv3SufB7wiZcyKVHqz0djsvoa43mLLDLBTxu0+jMLTTpgA9SRvierJGua9q4VrkwqGSz4eQDKttDNcqyOkpli60i4YksrY0VfLLlRMkZzjji5ydJBK9jHYx0jkaxqucvZETKqeTqWgNB3S26hZXXqmZFFBG5Y0SVj9z1TbjDVXHCqpoLt7Or7S1VU6mpY3UMb3rHM+pjanTReFXLkxxjOTRY/UvDp6qWnWWOyTTtU272X3W37M70+RR5qKjSy9Coim2Mk6b2v2P7OwucL6Gdc79dLpc/1GrrJXVTXZje123pejcfKn0Na5NrlThcL4Lkg3MtPinNZJRTaVX9n1/fcw8zSo2V8vNVfKqOrr+m6obE2J8jW7Vk25w53rhcfZDWgEsWGGGCx41UV0QbbdsAAyHwAlMYIAAAAAAAAAAAAAAAAAAAAAAAAAAAAL77I5p4b1UyvrHU9ugpnS1W56JGvZG7s8Jyuc8Lx9S91Wp6LUVju1Ppu4PbcIoHuiREVkjsc5ZnlUXlMpymfDg4Yk8rYXQtkekT1RzmI5cOVM4VU8cZX+5EE0kEzJoJHxysXcx7HKitXzRU7HJ8T9K4tfrHrJSqS5eVUq23+Xm+n9FrHqnCHJWx5c5XKqqqqq8qq+Ijbve1uUTK4y5cIn1IITudXW1Iql3tHs3vk9bSPqoYUoXvasksdRG/+HnlUwq54Nzr7Ql2uOo5q6zUjZYKhrXvTqMbtfjCphVTyRfup79ktwlorTc6u513StFOrWsbK74WyLyu3x7Y4Tuq9sm21vf1ueiZbjpq4qkTJmNqVjXa9GLxtXPLV3K3yymfA801XE+Mw43HGnFqL5ObllyfKnvv9XTubGOPC8N/n77HH7hRTW+slpKlGJNEu16Me16IvllFVDHQEHpUFLlSk7Zrmdr0tqGOw6LoKnU1wcr6hXOp2Oy+RY84ThOVROVyvgqJ6Gh9r1fU1EVslo65JbPVxqrWxL8LpGr3XHfhW4Reyovic3nqJqhWunlfI5jGsarlzhrUwiJ6IiYwT7zOtKlKs0i06P6iRbl2o7GN2PPHicnpfSmPT69a9STk5NtUuWn0rw157/YtS1Tlj9vsfioAOuKoAAAAAAAAAAAAAAAAAAAAAAAAAAAAAAAAAAAAAAAAAB+q1Ey07adZXrC16vbHuXajlREVceeETn0JgqZ6dsqQSvjSVixyI12Ee1fBfND8QQ9uLVNCwACYAAAAAAAAAAAAAAAAAAAAAAAAAAAAAAAAAAAAAAAAAAAAAAAAAAAAAAAAAAAAAAAAAAAAAAAAAAAAAAP/2Q=="/>
          <p:cNvSpPr>
            <a:spLocks noChangeAspect="1" noChangeArrowheads="1"/>
          </p:cNvSpPr>
          <p:nvPr/>
        </p:nvSpPr>
        <p:spPr bwMode="auto">
          <a:xfrm>
            <a:off x="49213" y="-847725"/>
            <a:ext cx="26098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r-Latn-CS"/>
          </a:p>
        </p:txBody>
      </p:sp>
      <p:sp>
        <p:nvSpPr>
          <p:cNvPr id="13323" name="AutoShape 4" descr="data:image/jpg;base64,/9j/4AAQSkZJRgABAQAAAQABAAD/2wBDAAkGBwgHBgkIBwgKCgkLDRYPDQwMDRsUFRAWIB0iIiAdHx8kKDQsJCYxJx8fLT0tMTU3Ojo6Iys/RD84QzQ5Ojf/2wBDAQoKCg0MDRoPDxo3JR8lNzc3Nzc3Nzc3Nzc3Nzc3Nzc3Nzc3Nzc3Nzc3Nzc3Nzc3Nzc3Nzc3Nzc3Nzc3Nzc3Nzf/wAARCAC4ARIDASIAAhEBAxEB/8QAHAABAAIDAQEBAAAAAAAAAAAAAAEGBAUHAggD/8QANxAAAQMDAwIDBwIGAQUAAAAAAAECAwQFEQYSIRMxQVFhBxQiMnGBoRVCI1KCkZKxM2KiwdHw/8QAGwEBAAIDAQEAAAAAAAAAAAAAAAIEAwUGBwH/xAAuEQACAgECBQMEAgEFAAAAAAAAAQIRAwQhBRIxQVEGEyIyYYGRFXHBYqHh8PH/2gAMAwEAAhEDEQA/AOPAA9DKgAAAAAAAAAAAAAAAAAAAAAAAAAAAAAAAAAAAAAAAAAAAAAAAAAAAAAAAAAAAAAAAAAAAAABKdzKrrfUUDaZ1THtSpgbPEv8AMxc4X8KRc4xkot7voKMQA9R7Fkb1N2zKbtvfHjgk3SBDUVzka1MqvCJ5mXd7dUWi5VFvrERJ4H7X7e3bOU9MKdJ0bomw101Jdrfd5atkEjZH08kLWq1yc7Xpnj/z4G411o203Gqkvdxua29jYmtlcjEVHKnCL35XGEx44Q4/N6w0ePiEdM7qnfxlfNapVV+e3gtLSTePmOJAybg2kZWSNt8kslMi4jfM1GucnmqJ2MY66EueKl5KrAMu2W+oudbHR0bN80iOVrfPCKq/hFMQKcXJwT3X+f8AwV3AAJAAAAAAAAAAAAAAAAAAAAAAAAAAAAAAAAAAEoQAC+aW0PadSUvVo7/I2ZiJ1qd1IiPj/wC/lPJU/wB8F71loim1Cyjc2rSh9ziWPd096LHxhFXKYxhf7nOfZvVUFpuVTerpMkcNJCrY2ouXvkfwjWt8fhR3onGS1v1vbtX2i52aeP3GpqI3NpOrIm2VU5YiuxhrlVE4Xj1PNONYuMx4osmDJJ48bXy5Y/Hm69lzUuvhfs2OF4faqS3f+Dm1+ordQVi09suX6gxqfFMkOxufJvK5+vH3NYhKkHo+GEoY1GUuZ+XW/wCqRr27Ze9AX22aXtlwudW5Zq2dyQwUsa/E5rfiVV/lTKpyvlwi8mbf9W2/WGkZ4KtraO6UrknjjVy7JccLtXz2ud8K+Xic4yoyaTN6d0uXVvWyb93mTTvpXaulV17mZaiShydiDKtsNJPWxxV9S+lp3Lh0zYups9duUyn/ANyYoN7OLlFpOn58GBHbtD6FpLHXNu8VzZcEfCqQObEjWpux8SLuXPGU+6lc1ZoG1Wtam51l8Skp5ZXuigSm3OXK52MTemcZ/wDeD9bFq226N0lR0sae+3GozUSQsfhsW/tudzhdqJxyue+DV+0i523UVNbb1bZ13o1aeop3rh8X7m5Ty5fynC4Q800OLjX8x7mTLJY5tx5+WO6jdbVSvs63NjN4fZpLddv7KI7COXblUzxlCAD001wAAAAAAAAAAAAAAAAAAAAAAAAAAAAAAJIN/pWtsMNQsWo7Z7xTvXieOWRr4v6WuRHJ+fr2MGpzPBieRQcq7Kr/ABbRKK5nV0fjS2Cao0xW3tuenTVEcWPBUXO5fsqx/wCSmn+h9JUthtUNldaaelRLfK1cxb3LuR3K8qufyca1vLpinnkoNPWxWyRv2y1T5ZVTKLyjWud9lVfsnicnwH1T/J6nJhWKT+WzpVGP+rfrd+S1n03txTtFSyMkA7Mpk5IAAAAAAAAJyMkAAk2tosVRdLbda2DO23wtkc1Ezuy7GPs1HO/pGnZLMytRl/p55aV+E3wSbXRL54/cnmnfy8l7npuw2Shsr4rQxZKGvbvc97ld1Wubjuvhjw9VOV9R+ov4qCioPmbVOvi1atX5qy1p9P7r6nzvggvGuabSVnklt9opZprgxdskjqhyshXxTH7nenZPHPKFIU3vD9ctdgWeMHFPpzKm15q2V5w5HTIABdIgAAAAAAAAAAAAAAAAAAAAAAAAzLO+ljudLJcEctIyVrpmtblXNRcqiJ64x9zDJIZIKcHF99gnTsvtT7Ubw+8tqqeOKOibwlGvKOb/ANTu+71ThPLvmr6praO5Xyqr6CN8cNS5JVjenLHqnxJ6/Fnn/RqiDXaPg2i0WRZNPDldcu3dffy/v1Mk805qpOwADaGMAlEyuEIAAAAAAAAAAPcSNdIxr3IxqqiK7HZPM6DcPabUU9VS09gp2R2ykRI2tnbl07UTCZ/lTCeHPmq9jnZOTXa3hWl18ovUx5lG6T6b968+PBkhllD6XRYNbXWivt2bdKFj4nVELevC9OWSN4XlOFRURvP98FeUkhSzpdNDTYY4YfTFUr8dv0RlJybbAALBEYAAAAAAAAAAAAAAAAAAAAAAABJaHaZx7P2X/C9VavHp0fkz/mn5Peh9TLaquKiqbdBX0k8iNSN0LFka5y4y1ypz4cLx9Du3u0PR936EXR+Xp7E2Y8sdjhfU3qTU8Lz48ftUrTvm+qK6qq2f/dy7ptPHLFuz5eILTrXUzrvVvpae3w0FJC9U6TImtkc5FVMvVE/HZPXuVY7DR5subDHJlhyN9ruvyVJpJ0nYABaIgAAAAAAAAAAAAA2unbytlrkn90payJ2GyQVMaOa5M+Cqnwr6p+TFmnOGNyxx5mu11f5PqSb3NhpPTTr7b71UIrs0VLviRP3SfMif4tcn3QrZ9KWB9JUWinq6GiZSRVUbZekkbWrynjt4Xg5h7S71R0dZUWO3WWip3sREmqVpmblRzUXDOOOF+bv5Y7nEcG9UanXcSy6f2X12Vr4pbSvzv4LmbTRhjUr/AOTnIJUg7wpAAAAAAAAAAAAAAAAAAAAAAAAGfYrgy1XWnr3QJO6nd1I41dhFeifCq+iLhVTxxg2aa1vyXr9W9/es/wAvTX/j2fybO238+Oc8ldJTvyVM2g0uebnlgpNqt99vBJTlFUmZ18r47ndamuip206VD+o6Jrso1yp8WPRXZX7mATggsYsccUFCPRKl+CLdu2AATAAAAAJQAgAAAAAA9MVu5N6Krc8474PJOA1ewLPd9c3etqoHUU76ClpcJTU8DlRGIiYTcv7lxxzx34TKmFqe/u1FNTVlTCkdayLpTuZ8kmF+FyJ4LyqKnbhMeSaQFDDwvR4JQnixqLjdNdd+t+b6799ycsk5WmwAC+QAAAAAAAAAAAAAAAAAAAAAAAABlQW+tqI+pBR1Esa8b2ROcnHflEMUsOjtQ3ayXOJlrk3tnkax1K938OVVXCfRee/+04K2syZseCU8CTkuzdL99iUEm6ZvINHTr7Op651LJ7+tSkzY1YqPSJuWKmMZ8Vdj0QpU9FVwNV09NPG1O7nxuan5Q+mveIkqG07po0qFZv6e9N23ONyJ3xnxOCa61Hd7xdZ6W5O6UdLM6NtLGq7GOaqoqrn5l9V+2DifS3HtdxHU5cc4LlvmtvonsklW/TrsXNVghjimmVgAHflEAAAAAAAAAAAA9xwyyZ6cb3477WquC56S0k+6aZv1ZLA5JmRI2k3MXO9uHuwnmqIjf6lK9p6/3HT9alVbJ1jcvD2LyyRPJyeP+08D6Ioqt89HSS1bWwVM8TXrCr8qjtuVameVwcR6u41reHRjDFFVJpp3v8Wm01X+/gu6TDDI3bPmd1PM1MrDIiYzlWKfkdB9p2qrvPdauyOV1LRwu2qxjlVZ0xlHOXyVFRdvbzyc+U6fheqz6vSxz5oKPMrSTvZ9N6RVyRjGTSdgAGwIAAAAAAAAAAAAAEqmCAAAAAAAAAAAZdqr5bZXw1tOjFmhduj3plEdjhceOF58uOc9jEBGcIzi4yVphOnZnPu1wfcv1N1ZN79u3+8b135+v4x2xwLxcp7vXyV1WjPeJcdRWN2o5URE3Y8FXHhwYJKGOOmwwkpxik0qW3bx/X2PvM3s2Qe5IpItvUY5u9qObuTGUXsqehZ7ZoG+3Okjq6FlJLTyplsjapip9+eFTxTuXbXmg6q4stf6HFCvutOlM9r3ozLW/KvPfu40up9S8P0+px4HkXyu3f00u/8AfQzR085RcqOPg2N8s1TZKv3SufB7wiZcyKVHqz0djsvoa43mLLDLBTxu0+jMLTTpgA9SRvierJGua9q4VrkwqGSz4eQDKttDNcqyOkpli60i4YksrY0VfLLlRMkZzjji5ydJBK9jHYx0jkaxqucvZETKqeTqWgNB3S26hZXXqmZFFBG5Y0SVj9z1TbjDVXHCqpoLt7Or7S1VU6mpY3UMb3rHM+pjanTReFXLkxxjOTRY/UvDp6qWnWWOyTTtU272X3W37M70+RR5qKjSy9Coim2Mk6b2v2P7OwucL6Gdc79dLpc/1GrrJXVTXZje123pejcfKn0Na5NrlThcL4Lkg3MtPinNZJRTaVX9n1/fcw8zSo2V8vNVfKqOrr+m6obE2J8jW7Vk25w53rhcfZDWgEsWGGGCx41UV0QbbdsAAyHwAlMYIAAAAAAAAAAAAAAAAAAAAAAAAAAAAL77I5p4b1UyvrHU9ugpnS1W56JGvZG7s8Jyuc8Lx9S91Wp6LUVju1Ppu4PbcIoHuiREVkjsc5ZnlUXlMpymfDg4Yk8rYXQtkekT1RzmI5cOVM4VU8cZX+5EE0kEzJoJHxysXcx7HKitXzRU7HJ8T9K4tfrHrJSqS5eVUq23+Xm+n9FrHqnCHJWx5c5XKqqqqq8qq+Ijbve1uUTK4y5cIn1IITudXW1Iql3tHs3vk9bSPqoYUoXvasksdRG/+HnlUwq54Nzr7Ql2uOo5q6zUjZYKhrXvTqMbtfjCphVTyRfup79ktwlorTc6u513StFOrWsbK74WyLyu3x7Y4Tuq9sm21vf1ueiZbjpq4qkTJmNqVjXa9GLxtXPLV3K3yymfA801XE+Mw43HGnFqL5ObllyfKnvv9XTubGOPC8N/n77HH7hRTW+slpKlGJNEu16Me16IvllFVDHQEHpUFLlSk7Zrmdr0tqGOw6LoKnU1wcr6hXOp2Oy+RY84ThOVROVyvgqJ6Gh9r1fU1EVslo65JbPVxqrWxL8LpGr3XHfhW4Reyovic3nqJqhWunlfI5jGsarlzhrUwiJ6IiYwT7zOtKlKs0i06P6iRbl2o7GN2PPHicnpfSmPT69a9STk5NtUuWn0rw157/YtS1Tlj9vsfioAOuKoAAAAAAAAAAAAAAAAAAAAAAAAAAAAAAAAAAAAAAAAAB+q1Ey07adZXrC16vbHuXajlREVceeETn0JgqZ6dsqQSvjSVixyI12Ee1fBfND8QQ9uLVNCwACYAAAAAAAAAAAAAAAAAAAAAAAAAAAAAAAAAAAAAAAAAAAAAAAAAAAAAAAAAAAAAAAAAAAAAAAAAAAAAAP/2Q=="/>
          <p:cNvSpPr>
            <a:spLocks noChangeAspect="1" noChangeArrowheads="1"/>
          </p:cNvSpPr>
          <p:nvPr/>
        </p:nvSpPr>
        <p:spPr bwMode="auto">
          <a:xfrm>
            <a:off x="49213" y="-695325"/>
            <a:ext cx="21240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r-Latn-CS"/>
          </a:p>
        </p:txBody>
      </p:sp>
      <p:pic>
        <p:nvPicPr>
          <p:cNvPr id="13324" name="Picture 8" descr="http://t0.gstatic.com/images?q=tbn:ANd9GcTuVAFQbtWB8TJg7ntYmTYodfZn90WVcEabAEPLG-1FlPMbnH-NjZAH78XdX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088" y="6165850"/>
            <a:ext cx="10810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6" name="Alapealkiri 2"/>
          <p:cNvSpPr txBox="1">
            <a:spLocks/>
          </p:cNvSpPr>
          <p:nvPr/>
        </p:nvSpPr>
        <p:spPr bwMode="auto">
          <a:xfrm>
            <a:off x="684213" y="2133600"/>
            <a:ext cx="3313112" cy="43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hr-H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BIOS , Osijek</a:t>
            </a:r>
          </a:p>
          <a:p>
            <a:pPr marL="342900" indent="-342900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hr-H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CTR, Slavonski Brod</a:t>
            </a:r>
          </a:p>
          <a:p>
            <a:pPr marL="342900" indent="-342900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hr-H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IDA, Pula</a:t>
            </a:r>
          </a:p>
          <a:p>
            <a:pPr marL="342900" indent="-342900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hr-H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Poduzetnički centar Pakrac</a:t>
            </a:r>
          </a:p>
          <a:p>
            <a:pPr marL="342900" indent="-342900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hr-H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PORA, Koprivnica</a:t>
            </a:r>
          </a:p>
          <a:p>
            <a:pPr marL="342900" indent="-342900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hr-H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PORIN, Rijeka</a:t>
            </a:r>
          </a:p>
          <a:p>
            <a:pPr marL="342900" indent="-342900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hr-H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REDEA , Čakovec</a:t>
            </a:r>
          </a:p>
          <a:p>
            <a:pPr marL="342900" indent="-342900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hr-H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SI-MO-RA, Sisak </a:t>
            </a:r>
          </a:p>
          <a:p>
            <a:pPr marL="342900" indent="-342900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hr-H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TPZ, Zagreb</a:t>
            </a:r>
          </a:p>
          <a:p>
            <a:pPr marL="342900" indent="-342900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hr-H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ZADRA, Zadar</a:t>
            </a:r>
            <a:endParaRPr lang="en-GB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marL="900113" lvl="1" indent="-442913">
              <a:spcBef>
                <a:spcPct val="20000"/>
              </a:spcBef>
              <a:buFont typeface="Arial" charset="0"/>
              <a:buNone/>
            </a:pPr>
            <a:endParaRPr lang="en-GB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marL="900113" lvl="1" indent="-442913">
              <a:spcBef>
                <a:spcPct val="20000"/>
              </a:spcBef>
              <a:buFont typeface="Arial" charset="0"/>
              <a:buNone/>
            </a:pPr>
            <a:endParaRPr lang="en-GB" sz="12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marL="900113" lvl="1" indent="-442913">
              <a:spcBef>
                <a:spcPct val="20000"/>
              </a:spcBef>
              <a:buFont typeface="Arial" charset="0"/>
              <a:buNone/>
            </a:pPr>
            <a:endParaRPr lang="en-GB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marL="900113" lvl="1" indent="-442913">
              <a:spcBef>
                <a:spcPct val="20000"/>
              </a:spcBef>
              <a:buFont typeface="Arial" charset="0"/>
              <a:buNone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pPr marL="900113" lvl="1" indent="-442913">
              <a:spcBef>
                <a:spcPct val="20000"/>
              </a:spcBef>
              <a:buFont typeface="Arial" charset="0"/>
              <a:buNone/>
            </a:pPr>
            <a:endParaRPr lang="et-EE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13327" name="Pilt 10" descr="Map of selected BSCs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8038" y="2060575"/>
            <a:ext cx="532765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467544" y="692696"/>
            <a:ext cx="82804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hr-HR" sz="2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Operacija 2.1.2.</a:t>
            </a:r>
          </a:p>
          <a:p>
            <a:pPr algn="ctr">
              <a:spcBef>
                <a:spcPts val="0"/>
              </a:spcBef>
            </a:pPr>
            <a:r>
              <a:rPr lang="hr-HR" sz="2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Poboljšanje </a:t>
            </a:r>
            <a:r>
              <a:rPr lang="hr-HR" sz="2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poslovne konkurentnosti putem elektroničkog </a:t>
            </a:r>
            <a:r>
              <a:rPr lang="hr-HR" sz="2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poslovanja</a:t>
            </a:r>
            <a:endParaRPr lang="et-EE" sz="22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827088" y="260350"/>
            <a:ext cx="24316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cs typeface="Arial" charset="0"/>
              </a:rPr>
              <a:t>VLADA REPUBLIKE HRVATSKE</a:t>
            </a:r>
            <a:endParaRPr lang="hr-HR" sz="1200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868144" y="292100"/>
            <a:ext cx="2500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MINISTARSTVO GOSPODARSTVA, </a:t>
            </a:r>
          </a:p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RADA I PODUZETNIŠTVA</a:t>
            </a:r>
            <a:endParaRPr lang="hr-HR" sz="1200" dirty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496944" cy="79695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r-HR" sz="22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Operacija 2.1.2.</a:t>
            </a:r>
            <a:br>
              <a:rPr lang="hr-HR" sz="22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</a:br>
            <a:r>
              <a:rPr lang="hr-HR" sz="22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Poboljšanje poslovne konkurentnosti putem elektroničkog poslovanja</a:t>
            </a:r>
            <a:endParaRPr lang="hr-HR" sz="2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060848"/>
            <a:ext cx="8496944" cy="424847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r-HR" sz="2000" b="1" u="sng" dirty="0" smtClean="0">
                <a:solidFill>
                  <a:schemeClr val="accent1">
                    <a:lumMod val="50000"/>
                  </a:schemeClr>
                </a:solidFill>
              </a:rPr>
              <a:t>Komponenta 2</a:t>
            </a:r>
          </a:p>
          <a:p>
            <a:pPr lvl="1">
              <a:buFont typeface="Wingdings" pitchFamily="2" charset="2"/>
              <a:buChar char="§"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Održavanje kampanja i radionica za poduzetnike o mogućnostima e-poslovanja u odabranim PPI uz pomoć konzultanata</a:t>
            </a:r>
            <a:endParaRPr lang="hr-HR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Aft>
                <a:spcPts val="1800"/>
              </a:spcAft>
              <a:buFont typeface="Wingdings" pitchFamily="2" charset="2"/>
              <a:buChar char="§"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Kampanje i radionice su </a:t>
            </a:r>
            <a:r>
              <a:rPr lang="hr-HR" sz="2000" b="1" dirty="0" smtClean="0">
                <a:solidFill>
                  <a:schemeClr val="accent1">
                    <a:lumMod val="50000"/>
                  </a:schemeClr>
                </a:solidFill>
              </a:rPr>
              <a:t>besplatne za poduzetnike </a:t>
            </a: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(javiti se u PPI)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www.eposlovanje.eu</a:t>
            </a:r>
            <a:endParaRPr lang="hr-HR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U pripremi je druga faza operacije u kojoj će biti odabrano najmanje 8 PPI koje nisu sudjelovale u prvoj fazi operacije</a:t>
            </a:r>
          </a:p>
          <a:p>
            <a:pPr>
              <a:buFont typeface="Wingdings" pitchFamily="2" charset="2"/>
              <a:buChar char="Ø"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Aktivnosti identične prvoj fazi</a:t>
            </a:r>
          </a:p>
          <a:p>
            <a:pPr>
              <a:buFont typeface="Wingdings" pitchFamily="2" charset="2"/>
              <a:buChar char="Ø"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Predviđena vrijednost operacije 1.440.000 EUR</a:t>
            </a:r>
          </a:p>
          <a:p>
            <a:pPr>
              <a:buFont typeface="Wingdings" pitchFamily="2" charset="2"/>
              <a:buChar char="Ø"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Početak provedbe druge faze - drugi kvartal 2012. godine</a:t>
            </a:r>
          </a:p>
        </p:txBody>
      </p:sp>
      <p:pic>
        <p:nvPicPr>
          <p:cNvPr id="4" name="Picture 18" descr="GRB R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6445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1" descr="Logo MINGOR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8350" y="115888"/>
            <a:ext cx="644525" cy="6445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1700808"/>
            <a:ext cx="9144000" cy="0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8" descr="http://t0.gstatic.com/images?q=tbn:ANd9GcTuVAFQbtWB8TJg7ntYmTYodfZn90WVcEabAEPLG-1FlPMbnH-NjZAH78XdX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088" y="6165850"/>
            <a:ext cx="10810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827088" y="260350"/>
            <a:ext cx="24316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cs typeface="Arial" charset="0"/>
              </a:rPr>
              <a:t>VLADA REPUBLIKE HRVATSKE</a:t>
            </a:r>
            <a:endParaRPr lang="hr-HR" sz="1200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5868144" y="292100"/>
            <a:ext cx="2500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MINISTARSTVO GOSPODARSTVA, </a:t>
            </a:r>
          </a:p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RADA I PODUZETNIŠTVA</a:t>
            </a:r>
            <a:endParaRPr lang="hr-HR" sz="1200" dirty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r>
              <a:rPr lang="hr-HR" sz="22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Operacija 2.1.3. Pružanje usluga savjetovanja malim i srednjim poduzetnicima</a:t>
            </a:r>
            <a:endParaRPr lang="hr-HR" sz="2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>
              <a:spcAft>
                <a:spcPts val="1200"/>
              </a:spcAft>
              <a:buNone/>
              <a:defRPr/>
            </a:pPr>
            <a:r>
              <a:rPr lang="hr-HR" sz="18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UKUPNA VRIJEDNOST OPERACIJE: 4.133.140,00 EUR</a:t>
            </a: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None/>
              <a:defRPr/>
            </a:pPr>
            <a:r>
              <a:rPr lang="hr-HR" sz="2000" b="1" u="sng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CABBS – </a:t>
            </a:r>
            <a:r>
              <a:rPr lang="hr-HR" sz="2000" b="1" u="sng" dirty="0" smtClean="0">
                <a:solidFill>
                  <a:schemeClr val="accent1">
                    <a:lumMod val="50000"/>
                  </a:schemeClr>
                </a:solidFill>
              </a:rPr>
              <a:t>Izgradnja kapaciteta stručnjaka za područje obavljanja poslovnih usluga i ustanova zaduženih za pružanje potpore poslovanju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hr-HR" sz="1900" dirty="0" smtClean="0">
                <a:solidFill>
                  <a:schemeClr val="accent1">
                    <a:lumMod val="50000"/>
                  </a:schemeClr>
                </a:solidFill>
              </a:rPr>
              <a:t>Projekt je namijenjen individualnim poslovnim savjetnicima te savjetnicima koji rade u institucijama za podršku poslovanju, kao što su poslovni inkubatori, regionalne razvojne agencije, poduzetnički centri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hr-HR" sz="1900" dirty="0" smtClean="0">
                <a:solidFill>
                  <a:schemeClr val="accent1">
                    <a:lumMod val="50000"/>
                  </a:schemeClr>
                </a:solidFill>
              </a:rPr>
              <a:t>Ojačat će se mreža institucija za podršku poslovanju na nacionalnoj i lokalnoj razini, kako bi stekli vještine i sposobnosti potrebne da bi mogli pružati poslovne savjete malim i srednjim poduzećima, naročito početnicima, te ih poticati na uporabu stručnog znanja u razvoju njihovog poslovanja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hr-HR" sz="19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Provedba započela u rujnu 2010. i trajat će do ožujka 2012.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hr-HR" sz="19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Vrijednost projekta je 1.344.900 EUR</a:t>
            </a:r>
            <a:endParaRPr lang="hr-HR" sz="1900" dirty="0" smtClean="0">
              <a:solidFill>
                <a:schemeClr val="accent1">
                  <a:lumMod val="50000"/>
                </a:schemeClr>
              </a:solidFill>
              <a:cs typeface="Arial" charset="0"/>
              <a:hlinkClick r:id="rId2"/>
            </a:endParaRPr>
          </a:p>
          <a:p>
            <a:pPr marL="514350" indent="-514350">
              <a:spcBef>
                <a:spcPts val="600"/>
              </a:spcBef>
              <a:defRPr/>
            </a:pPr>
            <a:r>
              <a:rPr lang="hr-HR" sz="1900" dirty="0" smtClean="0">
                <a:solidFill>
                  <a:schemeClr val="accent1">
                    <a:lumMod val="50000"/>
                  </a:schemeClr>
                </a:solidFill>
                <a:cs typeface="Arial" charset="0"/>
                <a:hlinkClick r:id="rId2"/>
              </a:rPr>
              <a:t>www.cabbsproject.hr</a:t>
            </a:r>
            <a:r>
              <a:rPr lang="hr-HR" sz="19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</a:p>
          <a:p>
            <a:endParaRPr lang="hr-HR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18" descr="GRB R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6445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1" descr="Logo MINGOR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8350" y="115888"/>
            <a:ext cx="644525" cy="6445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1484784"/>
            <a:ext cx="9144000" cy="0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http://t0.gstatic.com/images?q=tbn:ANd9GcTuVAFQbtWB8TJg7ntYmTYodfZn90WVcEabAEPLG-1FlPMbnH-NjZAH78XdX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088" y="6165850"/>
            <a:ext cx="10810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827088" y="260350"/>
            <a:ext cx="24316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cs typeface="Arial" charset="0"/>
              </a:rPr>
              <a:t>VLADA REPUBLIKE HRVATSKE</a:t>
            </a:r>
            <a:endParaRPr lang="hr-HR" sz="1200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5868144" y="292100"/>
            <a:ext cx="2500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MINISTARSTVO GOSPODARSTVA, </a:t>
            </a:r>
          </a:p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RADA I PODUZETNIŠTVA</a:t>
            </a:r>
            <a:endParaRPr lang="hr-HR" sz="1200" dirty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/>
          <a:lstStyle/>
          <a:p>
            <a:pPr marL="514350" indent="-514350">
              <a:spcBef>
                <a:spcPts val="600"/>
              </a:spcBef>
              <a:spcAft>
                <a:spcPts val="1200"/>
              </a:spcAft>
              <a:buAutoNum type="romanUcPeriod" startAt="2"/>
              <a:defRPr/>
            </a:pPr>
            <a:r>
              <a:rPr lang="hr-HR" sz="2000" b="1" u="sng" dirty="0" smtClean="0">
                <a:solidFill>
                  <a:schemeClr val="accent1">
                    <a:lumMod val="50000"/>
                  </a:schemeClr>
                </a:solidFill>
              </a:rPr>
              <a:t>SMEPASS –  Promocija i pružanje savjetodavnih usluga malim i srednjim poduzetnicima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Namijenjen je poboljšavanju tržišne konkurentnosti malim i srednjim poduzetnicima u Hrvatskoj kroz pružanje iznimno praktične i profesionalne podrške hrvatskim malim i srednje velikim tvrtkama. Program je besplatan.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Dostupan svim malim i srednje velikim tvrtkama s do 250 zaposlenih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Stručni konzultanti biti će odabrani temeljem radnog iskustva u određenoj gospodarskoj grani te će blisko surađivati sa svakom tvrtkom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Do 20 dana konzultacija raspoređenih do maksimalno 3 mjeseca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Provedba započela u studenom 2010. i trajat će do svibnja 2012.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Vrijednost ugovora -  2.788.240 EUR</a:t>
            </a:r>
          </a:p>
          <a:p>
            <a:pPr marL="0" lvl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www.smepass.hr</a:t>
            </a:r>
            <a:r>
              <a:rPr lang="hr-HR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endParaRPr lang="hr-HR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18" descr="GRB R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6445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1" descr="Logo MINGOR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8350" y="115888"/>
            <a:ext cx="644525" cy="6445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23528" y="836712"/>
            <a:ext cx="85684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Operacija 2.1.3. Pružanje usluga savjetovanja malim i srednjim poduzetnicima</a:t>
            </a:r>
            <a:endParaRPr lang="et-EE" sz="22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628800"/>
            <a:ext cx="9144000" cy="0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827088" y="260350"/>
            <a:ext cx="24316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cs typeface="Arial" charset="0"/>
              </a:rPr>
              <a:t>VLADA REPUBLIKE HRVATSKE</a:t>
            </a:r>
            <a:endParaRPr lang="hr-HR" sz="1200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5868144" y="292100"/>
            <a:ext cx="2500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MINISTARSTVO GOSPODARSTVA, </a:t>
            </a:r>
          </a:p>
          <a:p>
            <a:pPr>
              <a:spcBef>
                <a:spcPct val="0"/>
              </a:spcBef>
            </a:pPr>
            <a:r>
              <a:rPr lang="hr-HR" sz="1200" b="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RADA I PODUZETNIŠTVA</a:t>
            </a:r>
            <a:endParaRPr lang="hr-HR" sz="1200" dirty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12" name="Picture 8" descr="http://t0.gstatic.com/images?q=tbn:ANd9GcTuVAFQbtWB8TJg7ntYmTYodfZn90WVcEabAEPLG-1FlPMbnH-NjZAH78XdX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088" y="6165850"/>
            <a:ext cx="10810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2542</TotalTime>
  <Words>1170</Words>
  <Application>Microsoft Office PowerPoint</Application>
  <PresentationFormat>On-screen Show (4:3)</PresentationFormat>
  <Paragraphs>175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KORIŠTENJE SREDSTAVA EU ZA POTREBE RAZVOJA POSLOVANJA  </vt:lpstr>
      <vt:lpstr>Slide 2</vt:lpstr>
      <vt:lpstr>Slide 3</vt:lpstr>
      <vt:lpstr>Slide 4</vt:lpstr>
      <vt:lpstr>Slide 5</vt:lpstr>
      <vt:lpstr>Slide 6</vt:lpstr>
      <vt:lpstr>Operacija 2.1.2. Poboljšanje poslovne konkurentnosti putem elektroničkog poslovanja</vt:lpstr>
      <vt:lpstr>Operacija 2.1.3. Pružanje usluga savjetovanja malim i srednjim poduzetnicima</vt:lpstr>
      <vt:lpstr>Slide 9</vt:lpstr>
      <vt:lpstr>Operacija 2.1.3. Pružanje usluga savjetovanja malim i srednjim poduzetnicima</vt:lpstr>
      <vt:lpstr>Operacija 2.1.6. Potpora povećanju konkurentnosti hrvatskog malog i srednjeg poduzetništva (grant shema)</vt:lpstr>
      <vt:lpstr>Operacija 2.1.6. Potpora povećanju konkurentnosti hrvatskog malog i srednjeg poduzetništva (grant shema)</vt:lpstr>
      <vt:lpstr>Operacija 2.1.6. Potpora povećanju konkurentnosti hrvatskog malog i srednjeg poduzetništva (grant shema)</vt:lpstr>
      <vt:lpstr>Hvala na pažnji!</vt:lpstr>
    </vt:vector>
  </TitlesOfParts>
  <Company>Ministarstvo gospodarstva RH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Provedba Operativnog plana poticanja malog i srednjeg poduzetništva 2009.</dc:title>
  <dc:creator>arenka</dc:creator>
  <cp:lastModifiedBy>atrbuscic</cp:lastModifiedBy>
  <cp:revision>367</cp:revision>
  <dcterms:created xsi:type="dcterms:W3CDTF">2009-08-31T07:21:06Z</dcterms:created>
  <dcterms:modified xsi:type="dcterms:W3CDTF">2011-10-21T05:52:00Z</dcterms:modified>
</cp:coreProperties>
</file>