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300" r:id="rId4"/>
    <p:sldId id="320" r:id="rId5"/>
    <p:sldId id="314" r:id="rId6"/>
    <p:sldId id="322" r:id="rId7"/>
    <p:sldId id="321" r:id="rId8"/>
    <p:sldId id="324" r:id="rId9"/>
    <p:sldId id="323" r:id="rId10"/>
    <p:sldId id="325" r:id="rId11"/>
    <p:sldId id="326" r:id="rId12"/>
    <p:sldId id="327" r:id="rId13"/>
    <p:sldId id="328" r:id="rId14"/>
    <p:sldId id="284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DDDD"/>
    <a:srgbClr val="C0C0C0"/>
    <a:srgbClr val="5F5F5F"/>
    <a:srgbClr val="808080"/>
    <a:srgbClr val="3366FF"/>
    <a:srgbClr val="99CCF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4" autoAdjust="0"/>
  </p:normalViewPr>
  <p:slideViewPr>
    <p:cSldViewPr>
      <p:cViewPr>
        <p:scale>
          <a:sx n="75" d="100"/>
          <a:sy n="75" d="100"/>
        </p:scale>
        <p:origin x="-106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AC56A-192B-47D2-83EB-1D2DDF56949E}" type="datetimeFigureOut">
              <a:rPr lang="sr-Latn-CS"/>
              <a:pPr/>
              <a:t>21.10.2011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AE6D47-AC1C-4C24-BA02-38D71BBE8AE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3909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sr-Latn-C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sr-Latn-C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sr-Latn-C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BC39AADB-FE9E-4976-B7B0-A7D31B59472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23984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7A5A6-09F4-40D9-9B6D-1D81CC7F87FD}" type="slidenum">
              <a:rPr lang="hr-HR"/>
              <a:pPr/>
              <a:t>2</a:t>
            </a:fld>
            <a:endParaRPr lang="hr-H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97400-1B37-4684-B17B-1AFA1728CD1E}" type="slidenum">
              <a:rPr lang="hr-HR"/>
              <a:pPr/>
              <a:t>3</a:t>
            </a:fld>
            <a:endParaRPr lang="hr-H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F6E3E-C4AA-4467-B593-7366BE9DFBD6}" type="slidenum">
              <a:rPr lang="hr-HR"/>
              <a:pPr/>
              <a:t>5</a:t>
            </a:fld>
            <a:endParaRPr lang="hr-H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5B4B-3713-4A2A-A4A9-82C0E4D0F061}" type="slidenum">
              <a:rPr lang="hr-HR"/>
              <a:pPr/>
              <a:t>6</a:t>
            </a:fld>
            <a:endParaRPr lang="hr-H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FD92F-12A8-4838-A177-6603ADB19BF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4D07E-FA1F-494E-84A7-3A57D25C6CB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9B5D3-2C61-42C0-ABB3-D6754EF6186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35535-08A3-4D90-A5EC-32CA9211C8F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4ADD-6147-4B62-997A-D356A0ED677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661B6-A1D2-4E06-9160-CDB100174D8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7D7F8-E799-4011-9D81-FAF401A1978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981A-CAFE-40D0-85B2-E172C6D90AC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8F257-B962-4001-84FA-7C344A6FFDF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A349-0A94-4F01-8C62-7B1EB82FF42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2176C-4FCE-4AA3-8ECF-EF0FD13D92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F177CC-9622-4C84-A32D-6F86EC737890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eur-lex.europa.eu/LexUriServ/site/en/oj/2006/l_210/l_21020060731en00820093.pdf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poslovanje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bbsproject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mepass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92896"/>
            <a:ext cx="8172400" cy="2087562"/>
          </a:xfrm>
        </p:spPr>
        <p:txBody>
          <a:bodyPr>
            <a:normAutofit/>
          </a:bodyPr>
          <a:lstStyle/>
          <a:p>
            <a:pPr eaLnBrk="1" hangingPunct="1"/>
            <a:r>
              <a:rPr lang="hr-HR" sz="2900" dirty="0" smtClean="0">
                <a:solidFill>
                  <a:srgbClr val="6699FF"/>
                </a:solidFill>
                <a:latin typeface="Arial Rounded MT Bold" pitchFamily="34" charset="0"/>
              </a:rPr>
              <a:t/>
            </a:r>
            <a:br>
              <a:rPr lang="hr-HR" sz="2900" dirty="0" smtClean="0">
                <a:solidFill>
                  <a:srgbClr val="6699FF"/>
                </a:solidFill>
                <a:latin typeface="Arial Rounded MT Bold" pitchFamily="34" charset="0"/>
              </a:rPr>
            </a:b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KORIŠTENJE SREDSTAVA EU ZA POTREBE RAZVOJA POSLOVANJA </a:t>
            </a:r>
            <a:r>
              <a:rPr lang="hr-HR" sz="2900" dirty="0" smtClean="0">
                <a:solidFill>
                  <a:srgbClr val="6699FF"/>
                </a:solidFill>
                <a:latin typeface="Arial Rounded MT Bold" pitchFamily="34" charset="0"/>
              </a:rPr>
              <a:t/>
            </a:r>
            <a:br>
              <a:rPr lang="hr-HR" sz="2900" dirty="0" smtClean="0">
                <a:solidFill>
                  <a:srgbClr val="6699FF"/>
                </a:solidFill>
                <a:latin typeface="Arial Rounded MT Bold" pitchFamily="34" charset="0"/>
              </a:rPr>
            </a:br>
            <a:endParaRPr lang="hr-HR" sz="29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949950"/>
            <a:ext cx="6400800" cy="7016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i="1" dirty="0" smtClean="0">
                <a:solidFill>
                  <a:schemeClr val="accent1">
                    <a:lumMod val="50000"/>
                  </a:schemeClr>
                </a:solidFill>
              </a:rPr>
              <a:t>Anita Trbuščić, viša stručna savjetnica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i="1" dirty="0" smtClean="0">
                <a:solidFill>
                  <a:schemeClr val="accent1">
                    <a:lumMod val="50000"/>
                  </a:schemeClr>
                </a:solidFill>
              </a:rPr>
              <a:t>Split, 22. listopada 2011.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7313" y="785813"/>
            <a:ext cx="20465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hr-HR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VLADA REPUBLIKE HRVATSKE</a:t>
            </a:r>
          </a:p>
          <a:p>
            <a:pPr algn="ctr">
              <a:spcBef>
                <a:spcPct val="0"/>
              </a:spcBef>
            </a:pPr>
            <a:endParaRPr lang="hr-HR" sz="1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2053" name="Picture 10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714375"/>
            <a:ext cx="90328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620713"/>
            <a:ext cx="1000125" cy="9286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072063" y="785813"/>
            <a:ext cx="2524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r-HR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MINISTARSTVO GOSPODARSTVA, </a:t>
            </a:r>
          </a:p>
          <a:p>
            <a:pPr>
              <a:spcBef>
                <a:spcPct val="0"/>
              </a:spcBef>
              <a:defRPr/>
            </a:pPr>
            <a:r>
              <a:rPr lang="hr-HR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RADA I PODUZETNIŠTVA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81525"/>
            <a:ext cx="752475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555875" y="2349500"/>
            <a:ext cx="6588125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692275" y="2492375"/>
            <a:ext cx="7451725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724400"/>
            <a:ext cx="5076825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4942"/>
          </a:xfrm>
        </p:spPr>
        <p:txBody>
          <a:bodyPr/>
          <a:lstStyle/>
          <a:p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2.1.3. Pružanje usluga savjetovanja malim i srednjim poduzetnicima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Poduzetnicima će se pružati dvije vrste usluga: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Marketing i razvoj proizvoda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Istraživanje tržišta – razumijevanje tržišta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Praktični marketinški planovi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Razvoj proizvoda – usklađivanje proizvoda s tržišnim potrebama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Prodajni i distribucijski kanali</a:t>
            </a:r>
          </a:p>
          <a:p>
            <a:pPr marL="1200150" lvl="2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Izvoz i međunarodni razvoj poslovanja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Poboljšanje kvalitete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Kontrola kvalitete – sistematski pristup isporuci kvalitete</a:t>
            </a:r>
          </a:p>
          <a:p>
            <a:pPr marL="1200150" lvl="2" indent="-342900"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Sustav upravljanja kvalitetom – postizanje dosljedne kvalitete</a:t>
            </a:r>
          </a:p>
          <a:p>
            <a:pPr marL="1200150" lvl="2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</a:rPr>
              <a:t>Potpuno upravljanje kvalitetom – holistički pristup kvaliteti</a:t>
            </a:r>
          </a:p>
          <a:p>
            <a:pPr marL="400050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Druga faza projekta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8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9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lvl="1"/>
            <a:r>
              <a:rPr lang="sr-Latn-CS" sz="2000" b="1" dirty="0" smtClean="0">
                <a:solidFill>
                  <a:schemeClr val="accent1">
                    <a:lumMod val="50000"/>
                  </a:schemeClr>
                </a:solidFill>
              </a:rPr>
              <a:t>Operacija 2.1.6. Potpora povećanju konkurentnosti hrvatskog malog i srednjeg poduzetništva (grant shema)</a:t>
            </a:r>
            <a:endParaRPr lang="hr-H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hr-HR" sz="2400" b="1" u="sng" dirty="0" smtClean="0">
                <a:solidFill>
                  <a:schemeClr val="accent1">
                    <a:lumMod val="50000"/>
                  </a:schemeClr>
                </a:solidFill>
              </a:rPr>
              <a:t>Cilj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financiranje investicija povezanih sa inovativnim proizvodnim procesima i poboljšanjem poslovne efikasnosti</a:t>
            </a:r>
          </a:p>
          <a:p>
            <a:pPr marL="457200" indent="-457200" algn="just">
              <a:spcAft>
                <a:spcPts val="2400"/>
              </a:spcAft>
              <a:buFont typeface="+mj-lt"/>
              <a:buAutoNum type="arabicPeriod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učinkovito korištenje Strukturnih fondova koji će biti dostupni MSP</a:t>
            </a:r>
          </a:p>
          <a:p>
            <a:pPr marL="457200" indent="-457200" algn="just">
              <a:buNone/>
            </a:pPr>
            <a:r>
              <a:rPr lang="hr-HR" sz="2400" b="1" u="sng" dirty="0" smtClean="0">
                <a:solidFill>
                  <a:schemeClr val="accent1">
                    <a:lumMod val="50000"/>
                  </a:schemeClr>
                </a:solidFill>
              </a:rPr>
              <a:t>Svrha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podržavanje ulaganja u tehnologije i načine proizvodnje koji promoviraju  “zelenu ekonomiju” te povećavaju razvojni potencijal MSP kako bi stvarali nove i konkurentne proizvode koji su usklađeni s eko standardima i ostalim međunarodnim standardima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provođenjem grant sheme MSP stječu iskustvo o korištenju sredstava iz budućih Strukturnih fondova</a:t>
            </a: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sr-Latn-CS" sz="2000" b="1" dirty="0" smtClean="0">
                <a:solidFill>
                  <a:schemeClr val="accent1">
                    <a:lumMod val="50000"/>
                  </a:schemeClr>
                </a:solidFill>
              </a:rPr>
              <a:t>Operacija 2.1.6. Potpora povećanju konkurentnosti hrvatskog malog i srednjeg poduzetništva (grant shema)</a:t>
            </a:r>
            <a:endParaRPr lang="hr-H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Aktivnosti koje će GS podržati: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Ulaganje u tehnologije i proizvodne metode povezane s uvođenjem energetske učinkovitosti i eko standarda (uključujući obnovljive izvore energije) u proizvodne procese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Utvrđivanje i uvođenje procedura za testiranje i certificiranje proizvoda kako bi se osigurala usuglašenost s međunarodnim standardima kvalitete (to uključuje ulaganje u know-how, licence, ulaganje u eko znak,pripremu tehničkih specifikacija za eko proizvode i slično)</a:t>
            </a:r>
          </a:p>
          <a:p>
            <a:pPr lvl="1"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Trening osoblja tehničkih odjela i odjela za kvalitetu MSP kako bi osposobili/ojačali ljudske resurse u provođenju specifičnih zahtjeva vezanih za energetsku učinkovitost  i ekološke standarde u proizvodne procese</a:t>
            </a: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24942"/>
          </a:xfrm>
        </p:spPr>
        <p:txBody>
          <a:bodyPr/>
          <a:lstStyle/>
          <a:p>
            <a:r>
              <a:rPr lang="sr-Latn-CS" sz="2200" b="1" dirty="0" smtClean="0">
                <a:solidFill>
                  <a:schemeClr val="accent1">
                    <a:lumMod val="50000"/>
                  </a:schemeClr>
                </a:solidFill>
              </a:rPr>
              <a:t>Operacija 2.1.6. Potpora povećanju konkurentnosti hrvatskog malog i srednjeg poduzetništva (grant shema)</a:t>
            </a:r>
            <a:endParaRPr lang="hr-H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8133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Ukupna alokacija sredstava po operaciji je 3.200.000 EUR:</a:t>
            </a:r>
          </a:p>
          <a:p>
            <a:pPr lvl="1"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</a:rPr>
              <a:t>Iznos grant sheme (Grant contract) – </a:t>
            </a:r>
            <a:r>
              <a:rPr lang="hr-HR" sz="2200" b="1" u="sng" dirty="0" smtClean="0">
                <a:solidFill>
                  <a:schemeClr val="accent1">
                    <a:lumMod val="50000"/>
                  </a:schemeClr>
                </a:solidFill>
              </a:rPr>
              <a:t>3.000.000 EUR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Iznos okvirnog ugovora (Framework contract) – 200.000 EUR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Minimalni iznos granta – 50.000 EUR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Maximalni iznos granta – 200.000 EUR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Financiranje:  85% EU, 15% poduzetnik/ca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Održat će se radionice po odabranim županijama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57224" y="1571612"/>
            <a:ext cx="7085012" cy="5111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Hvala na pažnji!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924174"/>
            <a:ext cx="6911975" cy="35766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Ministarstvo gospodarstva, rada i poduzetništva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Uprava za malo gospodarstvo 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Ulica grada Vukovara 78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10 000 Zagreb</a:t>
            </a:r>
          </a:p>
          <a:p>
            <a:pPr eaLnBrk="1" hangingPunct="1">
              <a:lnSpc>
                <a:spcPct val="90000"/>
              </a:lnSpc>
            </a:pPr>
            <a:endParaRPr lang="hr-HR" sz="2000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tel: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01/6106 567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fax: 01/ 6109 822</a:t>
            </a:r>
            <a:b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Besplatni INFO telefon 0800/234-505</a:t>
            </a:r>
          </a:p>
          <a:p>
            <a:pPr eaLnBrk="1" hangingPunct="1">
              <a:lnSpc>
                <a:spcPct val="90000"/>
              </a:lnSpc>
            </a:pPr>
            <a:endParaRPr lang="hr-HR" sz="2000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www.mingorp.hr</a:t>
            </a:r>
          </a:p>
          <a:p>
            <a:pPr eaLnBrk="1" hangingPunct="1">
              <a:lnSpc>
                <a:spcPct val="90000"/>
              </a:lnSpc>
            </a:pPr>
            <a:endParaRPr lang="hr-HR" sz="2000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hr-HR" sz="20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7412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2285992"/>
            <a:ext cx="6072198" cy="1588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2500306"/>
            <a:ext cx="6786578" cy="1588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sr-Latn-CS" sz="1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3076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078" name="Picture 18" descr="GRB R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Content Placeholder 8"/>
          <p:cNvSpPr>
            <a:spLocks noGrp="1"/>
          </p:cNvSpPr>
          <p:nvPr>
            <p:ph idx="1"/>
          </p:nvPr>
        </p:nvSpPr>
        <p:spPr>
          <a:xfrm>
            <a:off x="395536" y="2204864"/>
            <a:ext cx="8280400" cy="4267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pretpristupni program za razdoblje od 2007. do 2013. godine koji zamjenjuje dosadašnje programe  Phare, ISPA i SAPARD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uspostavljen je </a:t>
            </a: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Uredbom Vijeća br. 1085/2006</a:t>
            </a: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, a njegova financijska vrijednost za sedmogodišnje razdoblje iznosi 11,468 mlrd EUR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</a:rPr>
              <a:t>Osnovni ciljevi programa: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100" dirty="0" smtClean="0">
                <a:solidFill>
                  <a:schemeClr val="accent1">
                    <a:lumMod val="50000"/>
                  </a:schemeClr>
                </a:solidFill>
              </a:rPr>
              <a:t>pomoć državama kandidatkinjama (Hrvatska, Makedonija i Turska) i državama potencijalnim kandidatkinjama (Albanija, BiH, Crna Gora i Srbija) u njihovom usklađivanju i provedbi pravne stečevine EU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100" dirty="0" smtClean="0">
                <a:solidFill>
                  <a:schemeClr val="accent1">
                    <a:lumMod val="50000"/>
                  </a:schemeClr>
                </a:solidFill>
              </a:rPr>
              <a:t>priprema za korištenje Strukturnih fondova (ERDF i ESF) i Kohezijskog fonda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188" y="981075"/>
            <a:ext cx="78581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hr-HR" sz="2800" kern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IPA – Instrument for Pre Accession Assistance</a:t>
            </a:r>
            <a:endParaRPr lang="hr-HR" sz="2800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sr-Latn-CS" sz="1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123" name="Content Placeholder 8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536504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OPERATIVNI PROGRAM ZA REGIONALNU KONKURENTNOST 2007.-2011.</a:t>
            </a:r>
            <a:endParaRPr lang="sr-Latn-C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sr-Latn-CS" sz="2200" b="1" dirty="0" smtClean="0">
                <a:solidFill>
                  <a:schemeClr val="accent1">
                    <a:lumMod val="50000"/>
                  </a:schemeClr>
                </a:solidFill>
              </a:rPr>
              <a:t>PRIORITET 2</a:t>
            </a: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 – Jačanje konkurentnosti hrvatskog gospodarstva</a:t>
            </a:r>
          </a:p>
          <a:p>
            <a:pPr lvl="1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sr-Latn-CS" sz="2200" b="1" dirty="0" smtClean="0">
                <a:solidFill>
                  <a:schemeClr val="accent1">
                    <a:lumMod val="50000"/>
                  </a:schemeClr>
                </a:solidFill>
              </a:rPr>
              <a:t>Mjera 2.1.</a:t>
            </a: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 Poboljšanje poslovne klime</a:t>
            </a:r>
          </a:p>
          <a:p>
            <a:pPr marL="1271588" lvl="2" eaLnBrk="1" hangingPunct="1">
              <a:buFont typeface="Arial" pitchFamily="34" charset="0"/>
              <a:buChar char="•"/>
            </a:pP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Ukupna alokacija financijskih sredstava 23,2 mil EUR (nacionalno sufinanciranje 15%, EU financiranje 85%)</a:t>
            </a:r>
          </a:p>
          <a:p>
            <a:pPr marL="1271588" lvl="2" eaLnBrk="1" hangingPunct="1">
              <a:buFont typeface="Arial" pitchFamily="34" charset="0"/>
              <a:buChar char="•"/>
            </a:pP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Do sada ugovoreno projekata u vrijednosti 12,3 mil EUR</a:t>
            </a:r>
          </a:p>
          <a:p>
            <a:pPr marL="1271588" lvl="2" eaLnBrk="1" hangingPunct="1">
              <a:buFont typeface="Arial" pitchFamily="34" charset="0"/>
              <a:buChar char="•"/>
            </a:pP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Do kraja 2012. očekuje se ugovaranje projekata u vrijednosti 9,4 mil EUR</a:t>
            </a:r>
          </a:p>
          <a:p>
            <a:pPr marL="1271588" lvl="2" eaLnBrk="1" hangingPunct="1">
              <a:buFont typeface="Arial" pitchFamily="34" charset="0"/>
              <a:buChar char="•"/>
            </a:pPr>
            <a:r>
              <a:rPr lang="sr-Latn-CS" sz="2200" dirty="0" smtClean="0">
                <a:solidFill>
                  <a:schemeClr val="accent1">
                    <a:lumMod val="50000"/>
                  </a:schemeClr>
                </a:solidFill>
              </a:rPr>
              <a:t>Po ugovorenim projektima do sada plaćeno 4,9 mil EUR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2" y="764704"/>
            <a:ext cx="78581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IPA KOMPONENTA IIIC </a:t>
            </a:r>
          </a:p>
          <a:p>
            <a:pPr algn="ctr">
              <a:spcBef>
                <a:spcPts val="0"/>
              </a:spcBef>
              <a:defRPr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Regionalni razvoj - Regionalna konkurentnost</a:t>
            </a: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5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4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2.1.1. Poboljšanje administrativne učinkovitosti na nacionalnoj razini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2.1.2. Poboljšanje poslovne konkurentnosti putem elektroničkog poslovanja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2.1.3. Pružanje usluga savjetovanja MSP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Izgradnja kapaciteta stručnjaka za područje obavljanja poslovnih usluga i ustanova zaduženih za pružanje potpore poslovanju – CABBS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Promocija i pružanje savjetodavnih usluga malom i srednjem poduzetništvu – SMEPASS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2.1.4. Razvoj investicijskog okruženja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2.1.5. Podrška razvoju klastera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2.1.6. Potpora povećanju konkurentnosti hrvatskog malog i srednjeg poduzetništva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Latn-CS" sz="1900" dirty="0" smtClean="0">
                <a:solidFill>
                  <a:schemeClr val="accent1">
                    <a:lumMod val="50000"/>
                  </a:schemeClr>
                </a:solidFill>
              </a:rPr>
              <a:t>Operacija 2.1.7. Poboljšavanje informiranosti hrvatske poslovne zajednice – BIZIMPACT II</a:t>
            </a: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Logo MING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9552" y="836712"/>
            <a:ext cx="78581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Prioritet 2/Mjera 2.1/Operacije unutar RCOP-a</a:t>
            </a:r>
            <a:endParaRPr lang="hr-HR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3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631190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sr-Latn-CS" sz="1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2291" name="Content Placeholder 8"/>
          <p:cNvSpPr txBox="1">
            <a:spLocks/>
          </p:cNvSpPr>
          <p:nvPr/>
        </p:nvSpPr>
        <p:spPr bwMode="auto">
          <a:xfrm>
            <a:off x="642938" y="2071688"/>
            <a:ext cx="80010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Tx/>
              <a:buChar char="-"/>
            </a:pPr>
            <a:endParaRPr lang="sr-Latn-CS" b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2292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AutoShape 2" descr="data:image/jpg;base64,/9j/4AAQSkZJRgABAQAAAQABAAD/2wBDAAkGBwgHBgkIBwgKCgkLDRYPDQwMDRsUFRAWIB0iIiAdHx8kKDQsJCYxJx8fLT0tMTU3Ojo6Iys/RD84QzQ5Ojf/2wBDAQoKCg0MDRoPDxo3JR8lNzc3Nzc3Nzc3Nzc3Nzc3Nzc3Nzc3Nzc3Nzc3Nzc3Nzc3Nzc3Nzc3Nzc3Nzc3Nzc3Nzf/wAARCAC4ARIDASIAAhEBAxEB/8QAHAABAAIDAQEBAAAAAAAAAAAAAAEGBAUHAggD/8QANxAAAQMDAwIDBwIGAQUAAAAAAAECAwQFEQYSIRMxQVFhBxQiMnGBoRVCI1KCkZKxM2KiwdHw/8QAGwEBAAIDAQEAAAAAAAAAAAAAAAIEAwUGBwH/xAAuEQACAgECBQMEAgEFAAAAAAAAAQIRAwQhBRIxQVEGEyIyYYGRFXHBYqHh8PH/2gAMAwEAAhEDEQA/AOPAA9DKgAAAAAAAAAAAAAAAAAAAAAAAAAAAAAAAAAAAAAAAAAAAAAAAAAAAAAAAAAAAAAAAAAAAAABKdzKrrfUUDaZ1THtSpgbPEv8AMxc4X8KRc4xkot7voKMQA9R7Fkb1N2zKbtvfHjgk3SBDUVzka1MqvCJ5mXd7dUWi5VFvrERJ4H7X7e3bOU9MKdJ0bomw101Jdrfd5atkEjZH08kLWq1yc7Xpnj/z4G411o203Gqkvdxua29jYmtlcjEVHKnCL35XGEx44Q4/N6w0ePiEdM7qnfxlfNapVV+e3gtLSTePmOJAybg2kZWSNt8kslMi4jfM1GucnmqJ2MY66EueKl5KrAMu2W+oudbHR0bN80iOVrfPCKq/hFMQKcXJwT3X+f8AwV3AAJAAAAAAAAAAAAAAAAAAAAAAAAAAAAAAAAAAEoQAC+aW0PadSUvVo7/I2ZiJ1qd1IiPj/wC/lPJU/wB8F71loim1Cyjc2rSh9ziWPd096LHxhFXKYxhf7nOfZvVUFpuVTerpMkcNJCrY2ouXvkfwjWt8fhR3onGS1v1vbtX2i52aeP3GpqI3NpOrIm2VU5YiuxhrlVE4Xj1PNONYuMx4osmDJJ48bXy5Y/Hm69lzUuvhfs2OF4faqS3f+Dm1+ordQVi09suX6gxqfFMkOxufJvK5+vH3NYhKkHo+GEoY1GUuZ+XW/wCqRr27Ze9AX22aXtlwudW5Zq2dyQwUsa/E5rfiVV/lTKpyvlwi8mbf9W2/WGkZ4KtraO6UrknjjVy7JccLtXz2ud8K+Xic4yoyaTN6d0uXVvWyb93mTTvpXaulV17mZaiShydiDKtsNJPWxxV9S+lp3Lh0zYups9duUyn/ANyYoN7OLlFpOn58GBHbtD6FpLHXNu8VzZcEfCqQObEjWpux8SLuXPGU+6lc1ZoG1Wtam51l8Skp5ZXuigSm3OXK52MTemcZ/wDeD9bFq226N0lR0sae+3GozUSQsfhsW/tudzhdqJxyue+DV+0i523UVNbb1bZ13o1aeop3rh8X7m5Ty5fynC4Q800OLjX8x7mTLJY5tx5+WO6jdbVSvs63NjN4fZpLddv7KI7COXblUzxlCAD001wAAAAAAAAAAAAAAAAAAAAAAAAAAAAAAJIN/pWtsMNQsWo7Z7xTvXieOWRr4v6WuRHJ+fr2MGpzPBieRQcq7Kr/ABbRKK5nV0fjS2Cao0xW3tuenTVEcWPBUXO5fsqx/wCSmn+h9JUthtUNldaaelRLfK1cxb3LuR3K8qufyca1vLpinnkoNPWxWyRv2y1T5ZVTKLyjWud9lVfsnicnwH1T/J6nJhWKT+WzpVGP+rfrd+S1n03txTtFSyMkA7Mpk5IAAAAAAAAJyMkAAk2tosVRdLbda2DO23wtkc1Ezuy7GPs1HO/pGnZLMytRl/p55aV+E3wSbXRL54/cnmnfy8l7npuw2Shsr4rQxZKGvbvc97ld1Wubjuvhjw9VOV9R+ov4qCioPmbVOvi1atX5qy1p9P7r6nzvggvGuabSVnklt9opZprgxdskjqhyshXxTH7nenZPHPKFIU3vD9ctdgWeMHFPpzKm15q2V5w5HTIABdIgAAAAAAAAAAAAAAAAAAAAAAAAzLO+ljudLJcEctIyVrpmtblXNRcqiJ64x9zDJIZIKcHF99gnTsvtT7Ubw+8tqqeOKOibwlGvKOb/ANTu+71ThPLvmr6praO5Xyqr6CN8cNS5JVjenLHqnxJ6/Fnn/RqiDXaPg2i0WRZNPDldcu3dffy/v1Mk805qpOwADaGMAlEyuEIAAAAAAAAAAPcSNdIxr3IxqqiK7HZPM6DcPabUU9VS09gp2R2ykRI2tnbl07UTCZ/lTCeHPmq9jnZOTXa3hWl18ovUx5lG6T6b968+PBkhllD6XRYNbXWivt2bdKFj4nVELevC9OWSN4XlOFRURvP98FeUkhSzpdNDTYY4YfTFUr8dv0RlJybbAALBEYAAAAAAAAAAAAAAAAAAAAAAABJaHaZx7P2X/C9VavHp0fkz/mn5Peh9TLaquKiqbdBX0k8iNSN0LFka5y4y1ypz4cLx9Du3u0PR936EXR+Xp7E2Y8sdjhfU3qTU8Lz48ftUrTvm+qK6qq2f/dy7ptPHLFuz5eILTrXUzrvVvpae3w0FJC9U6TImtkc5FVMvVE/HZPXuVY7DR5subDHJlhyN9ruvyVJpJ0nYABaIgAAAAAAAAAAAAA2unbytlrkn90payJ2GyQVMaOa5M+Cqnwr6p+TFmnOGNyxx5mu11f5PqSb3NhpPTTr7b71UIrs0VLviRP3SfMif4tcn3QrZ9KWB9JUWinq6GiZSRVUbZekkbWrynjt4Xg5h7S71R0dZUWO3WWip3sREmqVpmblRzUXDOOOF+bv5Y7nEcG9UanXcSy6f2X12Vr4pbSvzv4LmbTRhjUr/AOTnIJUg7wpAAAAAAAAAAAAAAAAAAAAAAAAGfYrgy1XWnr3QJO6nd1I41dhFeifCq+iLhVTxxg2aa1vyXr9W9/es/wAvTX/j2fybO238+Oc8ldJTvyVM2g0uebnlgpNqt99vBJTlFUmZ18r47ndamuip206VD+o6Jrso1yp8WPRXZX7mATggsYsccUFCPRKl+CLdu2AATAAAAAJQAgAAAAAA9MVu5N6Krc8474PJOA1ewLPd9c3etqoHUU76ClpcJTU8DlRGIiYTcv7lxxzx34TKmFqe/u1FNTVlTCkdayLpTuZ8kmF+FyJ4LyqKnbhMeSaQFDDwvR4JQnixqLjdNdd+t+b6799ycsk5WmwAC+QAAAAAAAAAAAAAAAAAAAAAAAABlQW+tqI+pBR1Esa8b2ROcnHflEMUsOjtQ3ayXOJlrk3tnkax1K938OVVXCfRee/+04K2syZseCU8CTkuzdL99iUEm6ZvINHTr7Op651LJ7+tSkzY1YqPSJuWKmMZ8Vdj0QpU9FVwNV09NPG1O7nxuan5Q+mveIkqG07po0qFZv6e9N23ONyJ3xnxOCa61Hd7xdZ6W5O6UdLM6NtLGq7GOaqoqrn5l9V+2DifS3HtdxHU5cc4LlvmtvonsklW/TrsXNVghjimmVgAHflEAAAAAAAAAAAA9xwyyZ6cb3477WquC56S0k+6aZv1ZLA5JmRI2k3MXO9uHuwnmqIjf6lK9p6/3HT9alVbJ1jcvD2LyyRPJyeP+08D6Ioqt89HSS1bWwVM8TXrCr8qjtuVameVwcR6u41reHRjDFFVJpp3v8Wm01X+/gu6TDDI3bPmd1PM1MrDIiYzlWKfkdB9p2qrvPdauyOV1LRwu2qxjlVZ0xlHOXyVFRdvbzyc+U6fheqz6vSxz5oKPMrSTvZ9N6RVyRjGTSdgAGwIAAAAAAAAAAAAAEqmCAAAAAAAAAAAZdqr5bZXw1tOjFmhduj3plEdjhceOF58uOc9jEBGcIzi4yVphOnZnPu1wfcv1N1ZN79u3+8b135+v4x2xwLxcp7vXyV1WjPeJcdRWN2o5URE3Y8FXHhwYJKGOOmwwkpxik0qW3bx/X2PvM3s2Qe5IpItvUY5u9qObuTGUXsqehZ7ZoG+3Okjq6FlJLTyplsjapip9+eFTxTuXbXmg6q4stf6HFCvutOlM9r3ozLW/KvPfu40up9S8P0+px4HkXyu3f00u/8AfQzR085RcqOPg2N8s1TZKv3SufB7wiZcyKVHqz0djsvoa43mLLDLBTxu0+jMLTTpgA9SRvierJGua9q4VrkwqGSz4eQDKttDNcqyOkpli60i4YksrY0VfLLlRMkZzjji5ydJBK9jHYx0jkaxqucvZETKqeTqWgNB3S26hZXXqmZFFBG5Y0SVj9z1TbjDVXHCqpoLt7Or7S1VU6mpY3UMb3rHM+pjanTReFXLkxxjOTRY/UvDp6qWnWWOyTTtU272X3W37M70+RR5qKjSy9Coim2Mk6b2v2P7OwucL6Gdc79dLpc/1GrrJXVTXZje123pejcfKn0Na5NrlThcL4Lkg3MtPinNZJRTaVX9n1/fcw8zSo2V8vNVfKqOrr+m6obE2J8jW7Vk25w53rhcfZDWgEsWGGGCx41UV0QbbdsAAyHwAlMYIAAAAAAAAAAAAAAAAAAAAAAAAAAAAL77I5p4b1UyvrHU9ugpnS1W56JGvZG7s8Jyuc8Lx9S91Wp6LUVju1Ppu4PbcIoHuiREVkjsc5ZnlUXlMpymfDg4Yk8rYXQtkekT1RzmI5cOVM4VU8cZX+5EE0kEzJoJHxysXcx7HKitXzRU7HJ8T9K4tfrHrJSqS5eVUq23+Xm+n9FrHqnCHJWx5c5XKqqqqq8qq+Ijbve1uUTK4y5cIn1IITudXW1Iql3tHs3vk9bSPqoYUoXvasksdRG/+HnlUwq54Nzr7Ql2uOo5q6zUjZYKhrXvTqMbtfjCphVTyRfup79ktwlorTc6u513StFOrWsbK74WyLyu3x7Y4Tuq9sm21vf1ueiZbjpq4qkTJmNqVjXa9GLxtXPLV3K3yymfA801XE+Mw43HGnFqL5ObllyfKnvv9XTubGOPC8N/n77HH7hRTW+slpKlGJNEu16Me16IvllFVDHQEHpUFLlSk7Zrmdr0tqGOw6LoKnU1wcr6hXOp2Oy+RY84ThOVROVyvgqJ6Gh9r1fU1EVslo65JbPVxqrWxL8LpGr3XHfhW4Reyovic3nqJqhWunlfI5jGsarlzhrUwiJ6IiYwT7zOtKlKs0i06P6iRbl2o7GN2PPHicnpfSmPT69a9STk5NtUuWn0rw157/YtS1Tlj9vsfioAOuKoAAAAAAAAAAAAAAAAAAAAAAAAAAAAAAAAAAAAAAAAAB+q1Ey07adZXrC16vbHuXajlREVceeETn0JgqZ6dsqQSvjSVixyI12Ee1fBfND8QQ9uLVNCwACY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49213" y="-847725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2299" name="AutoShape 4" descr="data:image/jpg;base64,/9j/4AAQSkZJRgABAQAAAQABAAD/2wBDAAkGBwgHBgkIBwgKCgkLDRYPDQwMDRsUFRAWIB0iIiAdHx8kKDQsJCYxJx8fLT0tMTU3Ojo6Iys/RD84QzQ5Ojf/2wBDAQoKCg0MDRoPDxo3JR8lNzc3Nzc3Nzc3Nzc3Nzc3Nzc3Nzc3Nzc3Nzc3Nzc3Nzc3Nzc3Nzc3Nzc3Nzc3Nzc3Nzf/wAARCAC4ARIDASIAAhEBAxEB/8QAHAABAAIDAQEBAAAAAAAAAAAAAAEGBAUHAggD/8QANxAAAQMDAwIDBwIGAQUAAAAAAAECAwQFEQYSIRMxQVFhBxQiMnGBoRVCI1KCkZKxM2KiwdHw/8QAGwEBAAIDAQEAAAAAAAAAAAAAAAIEAwUGBwH/xAAuEQACAgECBQMEAgEFAAAAAAAAAQIRAwQhBRIxQVEGEyIyYYGRFXHBYqHh8PH/2gAMAwEAAhEDEQA/AOPAA9DKgAAAAAAAAAAAAAAAAAAAAAAAAAAAAAAAAAAAAAAAAAAAAAAAAAAAAAAAAAAAAAAAAAAAAABKdzKrrfUUDaZ1THtSpgbPEv8AMxc4X8KRc4xkot7voKMQA9R7Fkb1N2zKbtvfHjgk3SBDUVzka1MqvCJ5mXd7dUWi5VFvrERJ4H7X7e3bOU9MKdJ0bomw101Jdrfd5atkEjZH08kLWq1yc7Xpnj/z4G411o203Gqkvdxua29jYmtlcjEVHKnCL35XGEx44Q4/N6w0ePiEdM7qnfxlfNapVV+e3gtLSTePmOJAybg2kZWSNt8kslMi4jfM1GucnmqJ2MY66EueKl5KrAMu2W+oudbHR0bN80iOVrfPCKq/hFMQKcXJwT3X+f8AwV3AAJAAAAAAAAAAAAAAAAAAAAAAAAAAAAAAAAAAEoQAC+aW0PadSUvVo7/I2ZiJ1qd1IiPj/wC/lPJU/wB8F71loim1Cyjc2rSh9ziWPd096LHxhFXKYxhf7nOfZvVUFpuVTerpMkcNJCrY2ouXvkfwjWt8fhR3onGS1v1vbtX2i52aeP3GpqI3NpOrIm2VU5YiuxhrlVE4Xj1PNONYuMx4osmDJJ48bXy5Y/Hm69lzUuvhfs2OF4faqS3f+Dm1+ordQVi09suX6gxqfFMkOxufJvK5+vH3NYhKkHo+GEoY1GUuZ+XW/wCqRr27Ze9AX22aXtlwudW5Zq2dyQwUsa/E5rfiVV/lTKpyvlwi8mbf9W2/WGkZ4KtraO6UrknjjVy7JccLtXz2ud8K+Xic4yoyaTN6d0uXVvWyb93mTTvpXaulV17mZaiShydiDKtsNJPWxxV9S+lp3Lh0zYups9duUyn/ANyYoN7OLlFpOn58GBHbtD6FpLHXNu8VzZcEfCqQObEjWpux8SLuXPGU+6lc1ZoG1Wtam51l8Skp5ZXuigSm3OXK52MTemcZ/wDeD9bFq226N0lR0sae+3GozUSQsfhsW/tudzhdqJxyue+DV+0i523UVNbb1bZ13o1aeop3rh8X7m5Ty5fynC4Q800OLjX8x7mTLJY5tx5+WO6jdbVSvs63NjN4fZpLddv7KI7COXblUzxlCAD001wAAAAAAAAAAAAAAAAAAAAAAAAAAAAAAJIN/pWtsMNQsWo7Z7xTvXieOWRr4v6WuRHJ+fr2MGpzPBieRQcq7Kr/ABbRKK5nV0fjS2Cao0xW3tuenTVEcWPBUXO5fsqx/wCSmn+h9JUthtUNldaaelRLfK1cxb3LuR3K8qufyca1vLpinnkoNPWxWyRv2y1T5ZVTKLyjWud9lVfsnicnwH1T/J6nJhWKT+WzpVGP+rfrd+S1n03txTtFSyMkA7Mpk5IAAAAAAAAJyMkAAk2tosVRdLbda2DO23wtkc1Ezuy7GPs1HO/pGnZLMytRl/p55aV+E3wSbXRL54/cnmnfy8l7npuw2Shsr4rQxZKGvbvc97ld1Wubjuvhjw9VOV9R+ov4qCioPmbVOvi1atX5qy1p9P7r6nzvggvGuabSVnklt9opZprgxdskjqhyshXxTH7nenZPHPKFIU3vD9ctdgWeMHFPpzKm15q2V5w5HTIABdIgAAAAAAAAAAAAAAAAAAAAAAAAzLO+ljudLJcEctIyVrpmtblXNRcqiJ64x9zDJIZIKcHF99gnTsvtT7Ubw+8tqqeOKOibwlGvKOb/ANTu+71ThPLvmr6praO5Xyqr6CN8cNS5JVjenLHqnxJ6/Fnn/RqiDXaPg2i0WRZNPDldcu3dffy/v1Mk805qpOwADaGMAlEyuEIAAAAAAAAAAPcSNdIxr3IxqqiK7HZPM6DcPabUU9VS09gp2R2ykRI2tnbl07UTCZ/lTCeHPmq9jnZOTXa3hWl18ovUx5lG6T6b968+PBkhllD6XRYNbXWivt2bdKFj4nVELevC9OWSN4XlOFRURvP98FeUkhSzpdNDTYY4YfTFUr8dv0RlJybbAALBEYAAAAAAAAAAAAAAAAAAAAAAABJaHaZx7P2X/C9VavHp0fkz/mn5Peh9TLaquKiqbdBX0k8iNSN0LFka5y4y1ypz4cLx9Du3u0PR936EXR+Xp7E2Y8sdjhfU3qTU8Lz48ftUrTvm+qK6qq2f/dy7ptPHLFuz5eILTrXUzrvVvpae3w0FJC9U6TImtkc5FVMvVE/HZPXuVY7DR5subDHJlhyN9ruvyVJpJ0nYABaIgAAAAAAAAAAAAA2unbytlrkn90payJ2GyQVMaOa5M+Cqnwr6p+TFmnOGNyxx5mu11f5PqSb3NhpPTTr7b71UIrs0VLviRP3SfMif4tcn3QrZ9KWB9JUWinq6GiZSRVUbZekkbWrynjt4Xg5h7S71R0dZUWO3WWip3sREmqVpmblRzUXDOOOF+bv5Y7nEcG9UanXcSy6f2X12Vr4pbSvzv4LmbTRhjUr/AOTnIJUg7wpAAAAAAAAAAAAAAAAAAAAAAAAGfYrgy1XWnr3QJO6nd1I41dhFeifCq+iLhVTxxg2aa1vyXr9W9/es/wAvTX/j2fybO238+Oc8ldJTvyVM2g0uebnlgpNqt99vBJTlFUmZ18r47ndamuip206VD+o6Jrso1yp8WPRXZX7mATggsYsccUFCPRKl+CLdu2AATAAAAAJQAgAAAAAA9MVu5N6Krc8474PJOA1ewLPd9c3etqoHUU76ClpcJTU8DlRGIiYTcv7lxxzx34TKmFqe/u1FNTVlTCkdayLpTuZ8kmF+FyJ4LyqKnbhMeSaQFDDwvR4JQnixqLjdNdd+t+b6799ycsk5WmwAC+QAAAAAAAAAAAAAAAAAAAAAAAABlQW+tqI+pBR1Esa8b2ROcnHflEMUsOjtQ3ayXOJlrk3tnkax1K938OVVXCfRee/+04K2syZseCU8CTkuzdL99iUEm6ZvINHTr7Op651LJ7+tSkzY1YqPSJuWKmMZ8Vdj0QpU9FVwNV09NPG1O7nxuan5Q+mveIkqG07po0qFZv6e9N23ONyJ3xnxOCa61Hd7xdZ6W5O6UdLM6NtLGq7GOaqoqrn5l9V+2DifS3HtdxHU5cc4LlvmtvonsklW/TrsXNVghjimmVgAHflEAAAAAAAAAAAA9xwyyZ6cb3477WquC56S0k+6aZv1ZLA5JmRI2k3MXO9uHuwnmqIjf6lK9p6/3HT9alVbJ1jcvD2LyyRPJyeP+08D6Ioqt89HSS1bWwVM8TXrCr8qjtuVameVwcR6u41reHRjDFFVJpp3v8Wm01X+/gu6TDDI3bPmd1PM1MrDIiYzlWKfkdB9p2qrvPdauyOV1LRwu2qxjlVZ0xlHOXyVFRdvbzyc+U6fheqz6vSxz5oKPMrSTvZ9N6RVyRjGTSdgAGwIAAAAAAAAAAAAAEqmCAAAAAAAAAAAZdqr5bZXw1tOjFmhduj3plEdjhceOF58uOc9jEBGcIzi4yVphOnZnPu1wfcv1N1ZN79u3+8b135+v4x2xwLxcp7vXyV1WjPeJcdRWN2o5URE3Y8FXHhwYJKGOOmwwkpxik0qW3bx/X2PvM3s2Qe5IpItvUY5u9qObuTGUXsqehZ7ZoG+3Okjq6FlJLTyplsjapip9+eFTxTuXbXmg6q4stf6HFCvutOlM9r3ozLW/KvPfu40up9S8P0+px4HkXyu3f00u/8AfQzR085RcqOPg2N8s1TZKv3SufB7wiZcyKVHqz0djsvoa43mLLDLBTxu0+jMLTTpgA9SRvierJGua9q4VrkwqGSz4eQDKttDNcqyOkpli60i4YksrY0VfLLlRMkZzjji5ydJBK9jHYx0jkaxqucvZETKqeTqWgNB3S26hZXXqmZFFBG5Y0SVj9z1TbjDVXHCqpoLt7Or7S1VU6mpY3UMb3rHM+pjanTReFXLkxxjOTRY/UvDp6qWnWWOyTTtU272X3W37M70+RR5qKjSy9Coim2Mk6b2v2P7OwucL6Gdc79dLpc/1GrrJXVTXZje123pejcfKn0Na5NrlThcL4Lkg3MtPinNZJRTaVX9n1/fcw8zSo2V8vNVfKqOrr+m6obE2J8jW7Vk25w53rhcfZDWgEsWGGGCx41UV0QbbdsAAyHwAlMYIAAAAAAAAAAAAAAAAAAAAAAAAAAAAL77I5p4b1UyvrHU9ugpnS1W56JGvZG7s8Jyuc8Lx9S91Wp6LUVju1Ppu4PbcIoHuiREVkjsc5ZnlUXlMpymfDg4Yk8rYXQtkekT1RzmI5cOVM4VU8cZX+5EE0kEzJoJHxysXcx7HKitXzRU7HJ8T9K4tfrHrJSqS5eVUq23+Xm+n9FrHqnCHJWx5c5XKqqqqq8qq+Ijbve1uUTK4y5cIn1IITudXW1Iql3tHs3vk9bSPqoYUoXvasksdRG/+HnlUwq54Nzr7Ql2uOo5q6zUjZYKhrXvTqMbtfjCphVTyRfup79ktwlorTc6u513StFOrWsbK74WyLyu3x7Y4Tuq9sm21vf1ueiZbjpq4qkTJmNqVjXa9GLxtXPLV3K3yymfA801XE+Mw43HGnFqL5ObllyfKnvv9XTubGOPC8N/n77HH7hRTW+slpKlGJNEu16Me16IvllFVDHQEHpUFLlSk7Zrmdr0tqGOw6LoKnU1wcr6hXOp2Oy+RY84ThOVROVyvgqJ6Gh9r1fU1EVslo65JbPVxqrWxL8LpGr3XHfhW4Reyovic3nqJqhWunlfI5jGsarlzhrUwiJ6IiYwT7zOtKlKs0i06P6iRbl2o7GN2PPHicnpfSmPT69a9STk5NtUuWn0rw157/YtS1Tlj9vsfioAOuKoAAAAAAAAAAAAAAAAAAAAAAAAAAAAAAAAAAAAAAAAAB+q1Ey07adZXrC16vbHuXajlREVceeETn0JgqZ6dsqQSvjSVixyI12Ee1fBfND8QQ9uLVNCwACY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49213" y="-695325"/>
            <a:ext cx="2124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pic>
        <p:nvPicPr>
          <p:cNvPr id="12300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67544" y="692696"/>
            <a:ext cx="8280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2.1.2.</a:t>
            </a:r>
          </a:p>
          <a:p>
            <a:pPr algn="ctr">
              <a:spcBef>
                <a:spcPts val="0"/>
              </a:spcBef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Poboljšanje </a:t>
            </a:r>
            <a:r>
              <a:rPr lang="hr-HR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poslovne konkurentnosti putem elektroničkog </a:t>
            </a: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poslovanja</a:t>
            </a:r>
            <a:endParaRPr lang="et-EE" sz="22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1628800"/>
            <a:ext cx="828092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charset="0"/>
              <a:buNone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Cilj:  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charset="0"/>
              <a:buNone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povećati razinu korištenja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"e-poslovnih" i "e-komercijalnih" </a:t>
            </a: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mogućnosti pružanjem kvalitetnih informacija, treninga i savjeta malim i srednjim poduzetnicima putem odabranih poduzetničkih potpornih institucija</a:t>
            </a:r>
            <a:endParaRPr lang="hr-HR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Osnovni podaci: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 Provedba započela 10. svibnja 2010. i trajat će do ožujka 2012.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 </a:t>
            </a: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Ukupna vrijednost operacije je 1.580.080 EUR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hr-HR" sz="2000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Komponenta 1</a:t>
            </a: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– cilj je poboljšati kapacitete 10 odabranih PPI :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podrška razvoju strategije o e-poslovanju,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mentorstvo i edukacija  zaposlenika PPI o mogućnostima e-poslovanja i e-trgovanja (treneri o e-poslovanju),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hr-HR" sz="2000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procjena potreba PPI za ICT opremom, nabava i implementacija       opreme u  odabranim PPI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sr-Latn-CS" sz="1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3315" name="Content Placeholder 8"/>
          <p:cNvSpPr txBox="1">
            <a:spLocks/>
          </p:cNvSpPr>
          <p:nvPr/>
        </p:nvSpPr>
        <p:spPr bwMode="auto">
          <a:xfrm>
            <a:off x="642938" y="2071688"/>
            <a:ext cx="80010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hr-HR" b="0">
              <a:solidFill>
                <a:schemeClr val="tx1"/>
              </a:solidFill>
              <a:latin typeface="Verdana" pitchFamily="34" charset="0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Tx/>
              <a:buChar char="-"/>
            </a:pPr>
            <a:endParaRPr lang="sr-Latn-CS" b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3316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4213" y="1052513"/>
            <a:ext cx="70564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hr-HR" sz="2800">
                <a:solidFill>
                  <a:schemeClr val="tx2"/>
                </a:solidFill>
                <a:latin typeface="Calibri" pitchFamily="34" charset="0"/>
                <a:cs typeface="Arial" charset="0"/>
              </a:rPr>
              <a:t> </a:t>
            </a:r>
            <a:endParaRPr lang="hr-HR" sz="28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322" name="AutoShape 2" descr="data:image/jpg;base64,/9j/4AAQSkZJRgABAQAAAQABAAD/2wBDAAkGBwgHBgkIBwgKCgkLDRYPDQwMDRsUFRAWIB0iIiAdHx8kKDQsJCYxJx8fLT0tMTU3Ojo6Iys/RD84QzQ5Ojf/2wBDAQoKCg0MDRoPDxo3JR8lNzc3Nzc3Nzc3Nzc3Nzc3Nzc3Nzc3Nzc3Nzc3Nzc3Nzc3Nzc3Nzc3Nzc3Nzc3Nzc3Nzf/wAARCAC4ARIDASIAAhEBAxEB/8QAHAABAAIDAQEBAAAAAAAAAAAAAAEGBAUHAggD/8QANxAAAQMDAwIDBwIGAQUAAAAAAAECAwQFEQYSIRMxQVFhBxQiMnGBoRVCI1KCkZKxM2KiwdHw/8QAGwEBAAIDAQEAAAAAAAAAAAAAAAIEAwUGBwH/xAAuEQACAgECBQMEAgEFAAAAAAAAAQIRAwQhBRIxQVEGEyIyYYGRFXHBYqHh8PH/2gAMAwEAAhEDEQA/AOPAA9DKgAAAAAAAAAAAAAAAAAAAAAAAAAAAAAAAAAAAAAAAAAAAAAAAAAAAAAAAAAAAAAAAAAAAAABKdzKrrfUUDaZ1THtSpgbPEv8AMxc4X8KRc4xkot7voKMQA9R7Fkb1N2zKbtvfHjgk3SBDUVzka1MqvCJ5mXd7dUWi5VFvrERJ4H7X7e3bOU9MKdJ0bomw101Jdrfd5atkEjZH08kLWq1yc7Xpnj/z4G411o203Gqkvdxua29jYmtlcjEVHKnCL35XGEx44Q4/N6w0ePiEdM7qnfxlfNapVV+e3gtLSTePmOJAybg2kZWSNt8kslMi4jfM1GucnmqJ2MY66EueKl5KrAMu2W+oudbHR0bN80iOVrfPCKq/hFMQKcXJwT3X+f8AwV3AAJAAAAAAAAAAAAAAAAAAAAAAAAAAAAAAAAAAEoQAC+aW0PadSUvVo7/I2ZiJ1qd1IiPj/wC/lPJU/wB8F71loim1Cyjc2rSh9ziWPd096LHxhFXKYxhf7nOfZvVUFpuVTerpMkcNJCrY2ouXvkfwjWt8fhR3onGS1v1vbtX2i52aeP3GpqI3NpOrIm2VU5YiuxhrlVE4Xj1PNONYuMx4osmDJJ48bXy5Y/Hm69lzUuvhfs2OF4faqS3f+Dm1+ordQVi09suX6gxqfFMkOxufJvK5+vH3NYhKkHo+GEoY1GUuZ+XW/wCqRr27Ze9AX22aXtlwudW5Zq2dyQwUsa/E5rfiVV/lTKpyvlwi8mbf9W2/WGkZ4KtraO6UrknjjVy7JccLtXz2ud8K+Xic4yoyaTN6d0uXVvWyb93mTTvpXaulV17mZaiShydiDKtsNJPWxxV9S+lp3Lh0zYups9duUyn/ANyYoN7OLlFpOn58GBHbtD6FpLHXNu8VzZcEfCqQObEjWpux8SLuXPGU+6lc1ZoG1Wtam51l8Skp5ZXuigSm3OXK52MTemcZ/wDeD9bFq226N0lR0sae+3GozUSQsfhsW/tudzhdqJxyue+DV+0i523UVNbb1bZ13o1aeop3rh8X7m5Ty5fynC4Q800OLjX8x7mTLJY5tx5+WO6jdbVSvs63NjN4fZpLddv7KI7COXblUzxlCAD001wAAAAAAAAAAAAAAAAAAAAAAAAAAAAAAJIN/pWtsMNQsWo7Z7xTvXieOWRr4v6WuRHJ+fr2MGpzPBieRQcq7Kr/ABbRKK5nV0fjS2Cao0xW3tuenTVEcWPBUXO5fsqx/wCSmn+h9JUthtUNldaaelRLfK1cxb3LuR3K8qufyca1vLpinnkoNPWxWyRv2y1T5ZVTKLyjWud9lVfsnicnwH1T/J6nJhWKT+WzpVGP+rfrd+S1n03txTtFSyMkA7Mpk5IAAAAAAAAJyMkAAk2tosVRdLbda2DO23wtkc1Ezuy7GPs1HO/pGnZLMytRl/p55aV+E3wSbXRL54/cnmnfy8l7npuw2Shsr4rQxZKGvbvc97ld1Wubjuvhjw9VOV9R+ov4qCioPmbVOvi1atX5qy1p9P7r6nzvggvGuabSVnklt9opZprgxdskjqhyshXxTH7nenZPHPKFIU3vD9ctdgWeMHFPpzKm15q2V5w5HTIABdIgAAAAAAAAAAAAAAAAAAAAAAAAzLO+ljudLJcEctIyVrpmtblXNRcqiJ64x9zDJIZIKcHF99gnTsvtT7Ubw+8tqqeOKOibwlGvKOb/ANTu+71ThPLvmr6praO5Xyqr6CN8cNS5JVjenLHqnxJ6/Fnn/RqiDXaPg2i0WRZNPDldcu3dffy/v1Mk805qpOwADaGMAlEyuEIAAAAAAAAAAPcSNdIxr3IxqqiK7HZPM6DcPabUU9VS09gp2R2ykRI2tnbl07UTCZ/lTCeHPmq9jnZOTXa3hWl18ovUx5lG6T6b968+PBkhllD6XRYNbXWivt2bdKFj4nVELevC9OWSN4XlOFRURvP98FeUkhSzpdNDTYY4YfTFUr8dv0RlJybbAALBEYAAAAAAAAAAAAAAAAAAAAAAABJaHaZx7P2X/C9VavHp0fkz/mn5Peh9TLaquKiqbdBX0k8iNSN0LFka5y4y1ypz4cLx9Du3u0PR936EXR+Xp7E2Y8sdjhfU3qTU8Lz48ftUrTvm+qK6qq2f/dy7ptPHLFuz5eILTrXUzrvVvpae3w0FJC9U6TImtkc5FVMvVE/HZPXuVY7DR5subDHJlhyN9ruvyVJpJ0nYABaIgAAAAAAAAAAAAA2unbytlrkn90payJ2GyQVMaOa5M+Cqnwr6p+TFmnOGNyxx5mu11f5PqSb3NhpPTTr7b71UIrs0VLviRP3SfMif4tcn3QrZ9KWB9JUWinq6GiZSRVUbZekkbWrynjt4Xg5h7S71R0dZUWO3WWip3sREmqVpmblRzUXDOOOF+bv5Y7nEcG9UanXcSy6f2X12Vr4pbSvzv4LmbTRhjUr/AOTnIJUg7wpAAAAAAAAAAAAAAAAAAAAAAAAGfYrgy1XWnr3QJO6nd1I41dhFeifCq+iLhVTxxg2aa1vyXr9W9/es/wAvTX/j2fybO238+Oc8ldJTvyVM2g0uebnlgpNqt99vBJTlFUmZ18r47ndamuip206VD+o6Jrso1yp8WPRXZX7mATggsYsccUFCPRKl+CLdu2AATAAAAAJQAgAAAAAA9MVu5N6Krc8474PJOA1ewLPd9c3etqoHUU76ClpcJTU8DlRGIiYTcv7lxxzx34TKmFqe/u1FNTVlTCkdayLpTuZ8kmF+FyJ4LyqKnbhMeSaQFDDwvR4JQnixqLjdNdd+t+b6799ycsk5WmwAC+QAAAAAAAAAAAAAAAAAAAAAAAABlQW+tqI+pBR1Esa8b2ROcnHflEMUsOjtQ3ayXOJlrk3tnkax1K938OVVXCfRee/+04K2syZseCU8CTkuzdL99iUEm6ZvINHTr7Op651LJ7+tSkzY1YqPSJuWKmMZ8Vdj0QpU9FVwNV09NPG1O7nxuan5Q+mveIkqG07po0qFZv6e9N23ONyJ3xnxOCa61Hd7xdZ6W5O6UdLM6NtLGq7GOaqoqrn5l9V+2DifS3HtdxHU5cc4LlvmtvonsklW/TrsXNVghjimmVgAHflEAAAAAAAAAAAA9xwyyZ6cb3477WquC56S0k+6aZv1ZLA5JmRI2k3MXO9uHuwnmqIjf6lK9p6/3HT9alVbJ1jcvD2LyyRPJyeP+08D6Ioqt89HSS1bWwVM8TXrCr8qjtuVameVwcR6u41reHRjDFFVJpp3v8Wm01X+/gu6TDDI3bPmd1PM1MrDIiYzlWKfkdB9p2qrvPdauyOV1LRwu2qxjlVZ0xlHOXyVFRdvbzyc+U6fheqz6vSxz5oKPMrSTvZ9N6RVyRjGTSdgAGwIAAAAAAAAAAAAAEqmCAAAAAAAAAAAZdqr5bZXw1tOjFmhduj3plEdjhceOF58uOc9jEBGcIzi4yVphOnZnPu1wfcv1N1ZN79u3+8b135+v4x2xwLxcp7vXyV1WjPeJcdRWN2o5URE3Y8FXHhwYJKGOOmwwkpxik0qW3bx/X2PvM3s2Qe5IpItvUY5u9qObuTGUXsqehZ7ZoG+3Okjq6FlJLTyplsjapip9+eFTxTuXbXmg6q4stf6HFCvutOlM9r3ozLW/KvPfu40up9S8P0+px4HkXyu3f00u/8AfQzR085RcqOPg2N8s1TZKv3SufB7wiZcyKVHqz0djsvoa43mLLDLBTxu0+jMLTTpgA9SRvierJGua9q4VrkwqGSz4eQDKttDNcqyOkpli60i4YksrY0VfLLlRMkZzjji5ydJBK9jHYx0jkaxqucvZETKqeTqWgNB3S26hZXXqmZFFBG5Y0SVj9z1TbjDVXHCqpoLt7Or7S1VU6mpY3UMb3rHM+pjanTReFXLkxxjOTRY/UvDp6qWnWWOyTTtU272X3W37M70+RR5qKjSy9Coim2Mk6b2v2P7OwucL6Gdc79dLpc/1GrrJXVTXZje123pejcfKn0Na5NrlThcL4Lkg3MtPinNZJRTaVX9n1/fcw8zSo2V8vNVfKqOrr+m6obE2J8jW7Vk25w53rhcfZDWgEsWGGGCx41UV0QbbdsAAyHwAlMYIAAAAAAAAAAAAAAAAAAAAAAAAAAAAL77I5p4b1UyvrHU9ugpnS1W56JGvZG7s8Jyuc8Lx9S91Wp6LUVju1Ppu4PbcIoHuiREVkjsc5ZnlUXlMpymfDg4Yk8rYXQtkekT1RzmI5cOVM4VU8cZX+5EE0kEzJoJHxysXcx7HKitXzRU7HJ8T9K4tfrHrJSqS5eVUq23+Xm+n9FrHqnCHJWx5c5XKqqqqq8qq+Ijbve1uUTK4y5cIn1IITudXW1Iql3tHs3vk9bSPqoYUoXvasksdRG/+HnlUwq54Nzr7Ql2uOo5q6zUjZYKhrXvTqMbtfjCphVTyRfup79ktwlorTc6u513StFOrWsbK74WyLyu3x7Y4Tuq9sm21vf1ueiZbjpq4qkTJmNqVjXa9GLxtXPLV3K3yymfA801XE+Mw43HGnFqL5ObllyfKnvv9XTubGOPC8N/n77HH7hRTW+slpKlGJNEu16Me16IvllFVDHQEHpUFLlSk7Zrmdr0tqGOw6LoKnU1wcr6hXOp2Oy+RY84ThOVROVyvgqJ6Gh9r1fU1EVslo65JbPVxqrWxL8LpGr3XHfhW4Reyovic3nqJqhWunlfI5jGsarlzhrUwiJ6IiYwT7zOtKlKs0i06P6iRbl2o7GN2PPHicnpfSmPT69a9STk5NtUuWn0rw157/YtS1Tlj9vsfioAOuKoAAAAAAAAAAAAAAAAAAAAAAAAAAAAAAAAAAAAAAAAAB+q1Ey07adZXrC16vbHuXajlREVceeETn0JgqZ6dsqQSvjSVixyI12Ee1fBfND8QQ9uLVNCwACY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49213" y="-847725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3323" name="AutoShape 4" descr="data:image/jpg;base64,/9j/4AAQSkZJRgABAQAAAQABAAD/2wBDAAkGBwgHBgkIBwgKCgkLDRYPDQwMDRsUFRAWIB0iIiAdHx8kKDQsJCYxJx8fLT0tMTU3Ojo6Iys/RD84QzQ5Ojf/2wBDAQoKCg0MDRoPDxo3JR8lNzc3Nzc3Nzc3Nzc3Nzc3Nzc3Nzc3Nzc3Nzc3Nzc3Nzc3Nzc3Nzc3Nzc3Nzc3Nzc3Nzf/wAARCAC4ARIDASIAAhEBAxEB/8QAHAABAAIDAQEBAAAAAAAAAAAAAAEGBAUHAggD/8QANxAAAQMDAwIDBwIGAQUAAAAAAAECAwQFEQYSIRMxQVFhBxQiMnGBoRVCI1KCkZKxM2KiwdHw/8QAGwEBAAIDAQEAAAAAAAAAAAAAAAIEAwUGBwH/xAAuEQACAgECBQMEAgEFAAAAAAAAAQIRAwQhBRIxQVEGEyIyYYGRFXHBYqHh8PH/2gAMAwEAAhEDEQA/AOPAA9DKgAAAAAAAAAAAAAAAAAAAAAAAAAAAAAAAAAAAAAAAAAAAAAAAAAAAAAAAAAAAAAAAAAAAAABKdzKrrfUUDaZ1THtSpgbPEv8AMxc4X8KRc4xkot7voKMQA9R7Fkb1N2zKbtvfHjgk3SBDUVzka1MqvCJ5mXd7dUWi5VFvrERJ4H7X7e3bOU9MKdJ0bomw101Jdrfd5atkEjZH08kLWq1yc7Xpnj/z4G411o203Gqkvdxua29jYmtlcjEVHKnCL35XGEx44Q4/N6w0ePiEdM7qnfxlfNapVV+e3gtLSTePmOJAybg2kZWSNt8kslMi4jfM1GucnmqJ2MY66EueKl5KrAMu2W+oudbHR0bN80iOVrfPCKq/hFMQKcXJwT3X+f8AwV3AAJAAAAAAAAAAAAAAAAAAAAAAAAAAAAAAAAAAEoQAC+aW0PadSUvVo7/I2ZiJ1qd1IiPj/wC/lPJU/wB8F71loim1Cyjc2rSh9ziWPd096LHxhFXKYxhf7nOfZvVUFpuVTerpMkcNJCrY2ouXvkfwjWt8fhR3onGS1v1vbtX2i52aeP3GpqI3NpOrIm2VU5YiuxhrlVE4Xj1PNONYuMx4osmDJJ48bXy5Y/Hm69lzUuvhfs2OF4faqS3f+Dm1+ordQVi09suX6gxqfFMkOxufJvK5+vH3NYhKkHo+GEoY1GUuZ+XW/wCqRr27Ze9AX22aXtlwudW5Zq2dyQwUsa/E5rfiVV/lTKpyvlwi8mbf9W2/WGkZ4KtraO6UrknjjVy7JccLtXz2ud8K+Xic4yoyaTN6d0uXVvWyb93mTTvpXaulV17mZaiShydiDKtsNJPWxxV9S+lp3Lh0zYups9duUyn/ANyYoN7OLlFpOn58GBHbtD6FpLHXNu8VzZcEfCqQObEjWpux8SLuXPGU+6lc1ZoG1Wtam51l8Skp5ZXuigSm3OXK52MTemcZ/wDeD9bFq226N0lR0sae+3GozUSQsfhsW/tudzhdqJxyue+DV+0i523UVNbb1bZ13o1aeop3rh8X7m5Ty5fynC4Q800OLjX8x7mTLJY5tx5+WO6jdbVSvs63NjN4fZpLddv7KI7COXblUzxlCAD001wAAAAAAAAAAAAAAAAAAAAAAAAAAAAAAJIN/pWtsMNQsWo7Z7xTvXieOWRr4v6WuRHJ+fr2MGpzPBieRQcq7Kr/ABbRKK5nV0fjS2Cao0xW3tuenTVEcWPBUXO5fsqx/wCSmn+h9JUthtUNldaaelRLfK1cxb3LuR3K8qufyca1vLpinnkoNPWxWyRv2y1T5ZVTKLyjWud9lVfsnicnwH1T/J6nJhWKT+WzpVGP+rfrd+S1n03txTtFSyMkA7Mpk5IAAAAAAAAJyMkAAk2tosVRdLbda2DO23wtkc1Ezuy7GPs1HO/pGnZLMytRl/p55aV+E3wSbXRL54/cnmnfy8l7npuw2Shsr4rQxZKGvbvc97ld1Wubjuvhjw9VOV9R+ov4qCioPmbVOvi1atX5qy1p9P7r6nzvggvGuabSVnklt9opZprgxdskjqhyshXxTH7nenZPHPKFIU3vD9ctdgWeMHFPpzKm15q2V5w5HTIABdIgAAAAAAAAAAAAAAAAAAAAAAAAzLO+ljudLJcEctIyVrpmtblXNRcqiJ64x9zDJIZIKcHF99gnTsvtT7Ubw+8tqqeOKOibwlGvKOb/ANTu+71ThPLvmr6praO5Xyqr6CN8cNS5JVjenLHqnxJ6/Fnn/RqiDXaPg2i0WRZNPDldcu3dffy/v1Mk805qpOwADaGMAlEyuEIAAAAAAAAAAPcSNdIxr3IxqqiK7HZPM6DcPabUU9VS09gp2R2ykRI2tnbl07UTCZ/lTCeHPmq9jnZOTXa3hWl18ovUx5lG6T6b968+PBkhllD6XRYNbXWivt2bdKFj4nVELevC9OWSN4XlOFRURvP98FeUkhSzpdNDTYY4YfTFUr8dv0RlJybbAALBEYAAAAAAAAAAAAAAAAAAAAAAABJaHaZx7P2X/C9VavHp0fkz/mn5Peh9TLaquKiqbdBX0k8iNSN0LFka5y4y1ypz4cLx9Du3u0PR936EXR+Xp7E2Y8sdjhfU3qTU8Lz48ftUrTvm+qK6qq2f/dy7ptPHLFuz5eILTrXUzrvVvpae3w0FJC9U6TImtkc5FVMvVE/HZPXuVY7DR5subDHJlhyN9ruvyVJpJ0nYABaIgAAAAAAAAAAAAA2unbytlrkn90payJ2GyQVMaOa5M+Cqnwr6p+TFmnOGNyxx5mu11f5PqSb3NhpPTTr7b71UIrs0VLviRP3SfMif4tcn3QrZ9KWB9JUWinq6GiZSRVUbZekkbWrynjt4Xg5h7S71R0dZUWO3WWip3sREmqVpmblRzUXDOOOF+bv5Y7nEcG9UanXcSy6f2X12Vr4pbSvzv4LmbTRhjUr/AOTnIJUg7wpAAAAAAAAAAAAAAAAAAAAAAAAGfYrgy1XWnr3QJO6nd1I41dhFeifCq+iLhVTxxg2aa1vyXr9W9/es/wAvTX/j2fybO238+Oc8ldJTvyVM2g0uebnlgpNqt99vBJTlFUmZ18r47ndamuip206VD+o6Jrso1yp8WPRXZX7mATggsYsccUFCPRKl+CLdu2AATAAAAAJQAgAAAAAA9MVu5N6Krc8474PJOA1ewLPd9c3etqoHUU76ClpcJTU8DlRGIiYTcv7lxxzx34TKmFqe/u1FNTVlTCkdayLpTuZ8kmF+FyJ4LyqKnbhMeSaQFDDwvR4JQnixqLjdNdd+t+b6799ycsk5WmwAC+QAAAAAAAAAAAAAAAAAAAAAAAABlQW+tqI+pBR1Esa8b2ROcnHflEMUsOjtQ3ayXOJlrk3tnkax1K938OVVXCfRee/+04K2syZseCU8CTkuzdL99iUEm6ZvINHTr7Op651LJ7+tSkzY1YqPSJuWKmMZ8Vdj0QpU9FVwNV09NPG1O7nxuan5Q+mveIkqG07po0qFZv6e9N23ONyJ3xnxOCa61Hd7xdZ6W5O6UdLM6NtLGq7GOaqoqrn5l9V+2DifS3HtdxHU5cc4LlvmtvonsklW/TrsXNVghjimmVgAHflEAAAAAAAAAAAA9xwyyZ6cb3477WquC56S0k+6aZv1ZLA5JmRI2k3MXO9uHuwnmqIjf6lK9p6/3HT9alVbJ1jcvD2LyyRPJyeP+08D6Ioqt89HSS1bWwVM8TXrCr8qjtuVameVwcR6u41reHRjDFFVJpp3v8Wm01X+/gu6TDDI3bPmd1PM1MrDIiYzlWKfkdB9p2qrvPdauyOV1LRwu2qxjlVZ0xlHOXyVFRdvbzyc+U6fheqz6vSxz5oKPMrSTvZ9N6RVyRjGTSdgAGwIAAAAAAAAAAAAAEqmCAAAAAAAAAAAZdqr5bZXw1tOjFmhduj3plEdjhceOF58uOc9jEBGcIzi4yVphOnZnPu1wfcv1N1ZN79u3+8b135+v4x2xwLxcp7vXyV1WjPeJcdRWN2o5URE3Y8FXHhwYJKGOOmwwkpxik0qW3bx/X2PvM3s2Qe5IpItvUY5u9qObuTGUXsqehZ7ZoG+3Okjq6FlJLTyplsjapip9+eFTxTuXbXmg6q4stf6HFCvutOlM9r3ozLW/KvPfu40up9S8P0+px4HkXyu3f00u/8AfQzR085RcqOPg2N8s1TZKv3SufB7wiZcyKVHqz0djsvoa43mLLDLBTxu0+jMLTTpgA9SRvierJGua9q4VrkwqGSz4eQDKttDNcqyOkpli60i4YksrY0VfLLlRMkZzjji5ydJBK9jHYx0jkaxqucvZETKqeTqWgNB3S26hZXXqmZFFBG5Y0SVj9z1TbjDVXHCqpoLt7Or7S1VU6mpY3UMb3rHM+pjanTReFXLkxxjOTRY/UvDp6qWnWWOyTTtU272X3W37M70+RR5qKjSy9Coim2Mk6b2v2P7OwucL6Gdc79dLpc/1GrrJXVTXZje123pejcfKn0Na5NrlThcL4Lkg3MtPinNZJRTaVX9n1/fcw8zSo2V8vNVfKqOrr+m6obE2J8jW7Vk25w53rhcfZDWgEsWGGGCx41UV0QbbdsAAyHwAlMYIAAAAAAAAAAAAAAAAAAAAAAAAAAAAL77I5p4b1UyvrHU9ugpnS1W56JGvZG7s8Jyuc8Lx9S91Wp6LUVju1Ppu4PbcIoHuiREVkjsc5ZnlUXlMpymfDg4Yk8rYXQtkekT1RzmI5cOVM4VU8cZX+5EE0kEzJoJHxysXcx7HKitXzRU7HJ8T9K4tfrHrJSqS5eVUq23+Xm+n9FrHqnCHJWx5c5XKqqqqq8qq+Ijbve1uUTK4y5cIn1IITudXW1Iql3tHs3vk9bSPqoYUoXvasksdRG/+HnlUwq54Nzr7Ql2uOo5q6zUjZYKhrXvTqMbtfjCphVTyRfup79ktwlorTc6u513StFOrWsbK74WyLyu3x7Y4Tuq9sm21vf1ueiZbjpq4qkTJmNqVjXa9GLxtXPLV3K3yymfA801XE+Mw43HGnFqL5ObllyfKnvv9XTubGOPC8N/n77HH7hRTW+slpKlGJNEu16Me16IvllFVDHQEHpUFLlSk7Zrmdr0tqGOw6LoKnU1wcr6hXOp2Oy+RY84ThOVROVyvgqJ6Gh9r1fU1EVslo65JbPVxqrWxL8LpGr3XHfhW4Reyovic3nqJqhWunlfI5jGsarlzhrUwiJ6IiYwT7zOtKlKs0i06P6iRbl2o7GN2PPHicnpfSmPT69a9STk5NtUuWn0rw157/YtS1Tlj9vsfioAOuKoAAAAAAAAAAAAAAAAAAAAAAAAAAAAAAAAAAAAAAAAAB+q1Ey07adZXrC16vbHuXajlREVceeETn0JgqZ6dsqQSvjSVixyI12Ee1fBfND8QQ9uLVNCwACY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49213" y="-695325"/>
            <a:ext cx="2124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pic>
        <p:nvPicPr>
          <p:cNvPr id="13324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Alapealkiri 2"/>
          <p:cNvSpPr txBox="1">
            <a:spLocks/>
          </p:cNvSpPr>
          <p:nvPr/>
        </p:nvSpPr>
        <p:spPr bwMode="auto">
          <a:xfrm>
            <a:off x="684213" y="2133600"/>
            <a:ext cx="3313112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BIOS , Osijek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CTR, Slavonski Brod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IDA, Pula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Poduzetnički centar Pakrac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PORA, Koprivnica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PORIN, Rijeka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REDEA , Čakovec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SI-MO-RA, Sisak 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TPZ, Zagreb</a:t>
            </a:r>
          </a:p>
          <a:p>
            <a:pPr marL="342900" indent="-342900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ZADRA, Zadar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900113" lvl="1" indent="-442913">
              <a:spcBef>
                <a:spcPct val="20000"/>
              </a:spcBef>
              <a:buFont typeface="Arial" charset="0"/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900113" lvl="1" indent="-442913">
              <a:spcBef>
                <a:spcPct val="20000"/>
              </a:spcBef>
              <a:buFont typeface="Arial" charset="0"/>
              <a:buNone/>
            </a:pPr>
            <a:endParaRPr lang="en-GB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900113" lvl="1" indent="-442913">
              <a:spcBef>
                <a:spcPct val="20000"/>
              </a:spcBef>
              <a:buFont typeface="Arial" charset="0"/>
              <a:buNone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900113" lvl="1" indent="-442913">
              <a:spcBef>
                <a:spcPct val="20000"/>
              </a:spcBef>
              <a:buFont typeface="Arial" charset="0"/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900113" lvl="1" indent="-442913">
              <a:spcBef>
                <a:spcPct val="20000"/>
              </a:spcBef>
              <a:buFont typeface="Arial" charset="0"/>
              <a:buNone/>
            </a:pPr>
            <a:endParaRPr lang="et-EE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3327" name="Pilt 10" descr="Map of selected BSCs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2060575"/>
            <a:ext cx="53276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67544" y="692696"/>
            <a:ext cx="8280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2.1.2.</a:t>
            </a:r>
          </a:p>
          <a:p>
            <a:pPr algn="ctr">
              <a:spcBef>
                <a:spcPts val="0"/>
              </a:spcBef>
            </a:pP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Poboljšanje </a:t>
            </a:r>
            <a:r>
              <a:rPr lang="hr-HR" sz="2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poslovne konkurentnosti putem elektroničkog </a:t>
            </a:r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poslovanja</a:t>
            </a:r>
            <a:endParaRPr lang="et-EE" sz="22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7969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2.1.2.</a:t>
            </a:r>
            <a:b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Poboljšanje poslovne konkurentnosti putem elektroničkog poslovanja</a:t>
            </a:r>
            <a:endParaRPr lang="hr-HR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2484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2000" b="1" u="sng" dirty="0" smtClean="0">
                <a:solidFill>
                  <a:schemeClr val="accent1">
                    <a:lumMod val="50000"/>
                  </a:schemeClr>
                </a:solidFill>
              </a:rPr>
              <a:t>Komponenta 2</a:t>
            </a:r>
          </a:p>
          <a:p>
            <a:pPr lvl="1">
              <a:buFont typeface="Wingdings" pitchFamily="2" charset="2"/>
              <a:buChar char="§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Održavanje kampanja i radionica za poduzetnike o mogućnostima e-poslovanja u odabranim PPI uz pomoć konzultanata</a:t>
            </a:r>
            <a:endParaRPr lang="hr-HR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Aft>
                <a:spcPts val="1800"/>
              </a:spcAft>
              <a:buFont typeface="Wingdings" pitchFamily="2" charset="2"/>
              <a:buChar char="§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Kampanje i radionice su </a:t>
            </a: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besplatne za poduzetnike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(javiti se u PPI)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www.eposlovanje.eu</a:t>
            </a:r>
            <a:endParaRPr lang="hr-H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U pripremi je druga faza operacije u kojoj će biti odabrano najmanje 8 PPI koje nisu sudjelovale u prvoj fazi operacije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Aktivnosti identične prvoj fazi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Predviđena vrijednost operacije 1.440.000 EUR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Početak provedbe druge faze - drugi kvartal 2012. godine</a:t>
            </a: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2.1.3. Pružanje usluga savjetovanja malim i srednjim poduzetnicima</a:t>
            </a:r>
            <a:endParaRPr lang="hr-HR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r>
              <a:rPr lang="hr-HR" sz="18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UKUPNA VRIJEDNOST OPERACIJE: 4.133.140,00 EUR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hr-HR" sz="2000" b="1" u="sng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CABBS – </a:t>
            </a:r>
            <a:r>
              <a:rPr lang="hr-HR" sz="2000" b="1" u="sng" dirty="0" smtClean="0">
                <a:solidFill>
                  <a:schemeClr val="accent1">
                    <a:lumMod val="50000"/>
                  </a:schemeClr>
                </a:solidFill>
              </a:rPr>
              <a:t>Izgradnja kapaciteta stručnjaka za područje obavljanja poslovnih usluga i ustanova zaduženih za pružanje potpore poslovanju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</a:rPr>
              <a:t>Projekt je namijenjen individualnim poslovnim savjetnicima te savjetnicima koji rade u institucijama za podršku poslovanju, kao što su poslovni inkubatori, regionalne razvojne agencije, poduzetnički centri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</a:rPr>
              <a:t>Ojačat će se mreža institucija za podršku poslovanju na nacionalnoj i lokalnoj razini, kako bi stekli vještine i sposobnosti potrebne da bi mogli pružati poslovne savjete malim i srednjim poduzećima, naročito početnicima, te ih poticati na uporabu stručnog znanja u razvoju njihovog poslovanja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Provedba započela u rujnu 2010. i trajat će do ožujka 2012.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Vrijednost projekta je 1.344.900 EUR</a:t>
            </a:r>
            <a:endParaRPr lang="hr-HR" sz="1900" dirty="0" smtClean="0">
              <a:solidFill>
                <a:schemeClr val="accent1">
                  <a:lumMod val="50000"/>
                </a:schemeClr>
              </a:solidFill>
              <a:cs typeface="Arial" charset="0"/>
              <a:hlinkClick r:id="rId2"/>
            </a:endParaRPr>
          </a:p>
          <a:p>
            <a:pPr marL="514350" indent="-514350">
              <a:spcBef>
                <a:spcPts val="600"/>
              </a:spcBef>
              <a:defRPr/>
            </a:pP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  <a:cs typeface="Arial" charset="0"/>
                <a:hlinkClick r:id="rId2"/>
              </a:rPr>
              <a:t>www.cabbsproject.hr</a:t>
            </a:r>
            <a:r>
              <a:rPr lang="hr-HR" sz="19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</a:p>
          <a:p>
            <a:endParaRPr lang="hr-H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1200"/>
              </a:spcAft>
              <a:buAutoNum type="romanUcPeriod" startAt="2"/>
              <a:defRPr/>
            </a:pPr>
            <a:r>
              <a:rPr lang="hr-HR" sz="2000" b="1" u="sng" dirty="0" smtClean="0">
                <a:solidFill>
                  <a:schemeClr val="accent1">
                    <a:lumMod val="50000"/>
                  </a:schemeClr>
                </a:solidFill>
              </a:rPr>
              <a:t>SMEPASS –  Promocija i pružanje savjetodavnih usluga malim i srednjim poduzetnicima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Namijenjen je poboljšavanju tržišne konkurentnosti malim i srednjim poduzetnicima u Hrvatskoj kroz pružanje iznimno praktične i profesionalne podrške hrvatskim malim i srednje velikim tvrtkama. Program je besplatan.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Dostupan svim malim i srednje velikim tvrtkama s do 250 zaposlenih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Stručni konzultanti biti će odabrani temeljem radnog iskustva u određenoj gospodarskoj grani te će blisko surađivati sa svakom tvrtkom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Do 20 dana konzultacija raspoređenih do maksimalno 3 mjeseca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Provedba započela u studenom 2010. i trajat će do svibnja 2012.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Vrijednost ugovora -  2.788.240 EUR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www.smepass.hr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8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644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ogo MINGO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644525" cy="644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528" y="836712"/>
            <a:ext cx="8568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Operacija 2.1.3. Pružanje usluga savjetovanja malim i srednjim poduzetnicima</a:t>
            </a:r>
            <a:endParaRPr lang="et-EE" sz="22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088" y="260350"/>
            <a:ext cx="24316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cs typeface="Arial" charset="0"/>
              </a:rPr>
              <a:t>VLADA REPUBLIKE HRVATSKE</a:t>
            </a:r>
            <a:endParaRPr lang="hr-HR" sz="12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868144" y="292100"/>
            <a:ext cx="250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MINISTARSTVO GOSPODARSTVA, </a:t>
            </a:r>
          </a:p>
          <a:p>
            <a:pPr>
              <a:spcBef>
                <a:spcPct val="0"/>
              </a:spcBef>
            </a:pPr>
            <a:r>
              <a:rPr lang="hr-HR" sz="1200" b="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RADA I PODUZETNIŠTVA</a:t>
            </a:r>
            <a:endParaRPr lang="hr-HR" sz="120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2" name="Picture 8" descr="http://t0.gstatic.com/images?q=tbn:ANd9GcTuVAFQbtWB8TJg7ntYmTYodfZn90WVcEabAEPLG-1FlPMbnH-NjZAH78Xd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165850"/>
            <a:ext cx="10810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1170</Words>
  <Application>Microsoft Office PowerPoint</Application>
  <PresentationFormat>On-screen Show (4:3)</PresentationFormat>
  <Paragraphs>175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KORIŠTENJE SREDSTAVA EU ZA POTREBE RAZVOJA POSLOVANJA  </vt:lpstr>
      <vt:lpstr>Slide 2</vt:lpstr>
      <vt:lpstr>Slide 3</vt:lpstr>
      <vt:lpstr>Slide 4</vt:lpstr>
      <vt:lpstr>Slide 5</vt:lpstr>
      <vt:lpstr>Slide 6</vt:lpstr>
      <vt:lpstr>Operacija 2.1.2. Poboljšanje poslovne konkurentnosti putem elektroničkog poslovanja</vt:lpstr>
      <vt:lpstr>Operacija 2.1.3. Pružanje usluga savjetovanja malim i srednjim poduzetnicima</vt:lpstr>
      <vt:lpstr>Slide 9</vt:lpstr>
      <vt:lpstr>Operacija 2.1.3. Pružanje usluga savjetovanja malim i srednjim poduzetnicima</vt:lpstr>
      <vt:lpstr>Operacija 2.1.6. Potpora povećanju konkurentnosti hrvatskog malog i srednjeg poduzetništva (grant shema)</vt:lpstr>
      <vt:lpstr>Operacija 2.1.6. Potpora povećanju konkurentnosti hrvatskog malog i srednjeg poduzetništva (grant shema)</vt:lpstr>
      <vt:lpstr>Operacija 2.1.6. Potpora povećanju konkurentnosti hrvatskog malog i srednjeg poduzetništva (grant shema)</vt:lpstr>
      <vt:lpstr>Hvala na pažnji!</vt:lpstr>
    </vt:vector>
  </TitlesOfParts>
  <Company>Ministarstvo gospodarstva RH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Provedba Operativnog plana poticanja malog i srednjeg poduzetništva 2009.</dc:title>
  <dc:creator>arenka</dc:creator>
  <cp:lastModifiedBy>atrbuscic</cp:lastModifiedBy>
  <cp:revision>367</cp:revision>
  <dcterms:created xsi:type="dcterms:W3CDTF">2009-08-31T07:21:06Z</dcterms:created>
  <dcterms:modified xsi:type="dcterms:W3CDTF">2011-10-21T05:52:00Z</dcterms:modified>
</cp:coreProperties>
</file>